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8" r:id="rId2"/>
    <p:sldId id="258" r:id="rId3"/>
    <p:sldId id="261" r:id="rId4"/>
    <p:sldId id="309" r:id="rId5"/>
    <p:sldId id="319" r:id="rId6"/>
    <p:sldId id="310" r:id="rId7"/>
    <p:sldId id="320" r:id="rId8"/>
    <p:sldId id="311" r:id="rId9"/>
    <p:sldId id="274" r:id="rId10"/>
    <p:sldId id="313" r:id="rId11"/>
    <p:sldId id="283" r:id="rId12"/>
    <p:sldId id="284" r:id="rId13"/>
    <p:sldId id="321" r:id="rId14"/>
    <p:sldId id="322" r:id="rId15"/>
    <p:sldId id="323" r:id="rId16"/>
    <p:sldId id="293" r:id="rId17"/>
    <p:sldId id="296" r:id="rId18"/>
    <p:sldId id="294" r:id="rId19"/>
    <p:sldId id="297" r:id="rId20"/>
    <p:sldId id="298" r:id="rId21"/>
    <p:sldId id="324" r:id="rId22"/>
    <p:sldId id="325" r:id="rId23"/>
    <p:sldId id="299" r:id="rId24"/>
    <p:sldId id="303"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ỚI THIỆU" id="{4106A61D-DB98-4893-A3CA-790DE08F23AB}">
          <p14:sldIdLst>
            <p14:sldId id="318"/>
            <p14:sldId id="258"/>
            <p14:sldId id="261"/>
            <p14:sldId id="309"/>
            <p14:sldId id="319"/>
            <p14:sldId id="310"/>
            <p14:sldId id="320"/>
          </p14:sldIdLst>
        </p14:section>
        <p14:section name="CHƯƠNG 1" id="{7EAA056D-8889-433D-BF4D-5EDDE3F77053}">
          <p14:sldIdLst/>
        </p14:section>
        <p14:section name="CHƯƠNG 2" id="{80B93F28-FE05-41D9-B549-37FE3AE897C3}">
          <p14:sldIdLst>
            <p14:sldId id="311"/>
            <p14:sldId id="274"/>
          </p14:sldIdLst>
        </p14:section>
        <p14:section name="CHƯƠNG 3" id="{D2EA51E9-49D9-433A-8E6A-C3254296412B}">
          <p14:sldIdLst>
            <p14:sldId id="313"/>
            <p14:sldId id="283"/>
            <p14:sldId id="284"/>
            <p14:sldId id="321"/>
            <p14:sldId id="322"/>
            <p14:sldId id="323"/>
          </p14:sldIdLst>
        </p14:section>
        <p14:section name="CHƯƠNG 4" id="{783F0402-3DED-4854-8739-B4B66CE38596}">
          <p14:sldIdLst/>
        </p14:section>
        <p14:section name="CHƯƠNG 5" id="{F6F873C3-8077-4AA0-8E01-9B194FF6FD84}">
          <p14:sldIdLst>
            <p14:sldId id="293"/>
            <p14:sldId id="296"/>
            <p14:sldId id="294"/>
            <p14:sldId id="297"/>
            <p14:sldId id="298"/>
            <p14:sldId id="324"/>
            <p14:sldId id="325"/>
            <p14:sldId id="299"/>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299"/>
    <a:srgbClr val="01E9F5"/>
    <a:srgbClr val="95F7FB"/>
    <a:srgbClr val="262626"/>
    <a:srgbClr val="FFF13F"/>
    <a:srgbClr val="FFF469"/>
    <a:srgbClr val="B4A700"/>
    <a:srgbClr val="FFFF3B"/>
    <a:srgbClr val="FFFFFC"/>
    <a:srgbClr val="DDD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95" autoAdjust="0"/>
    <p:restoredTop sz="95388" autoAdjust="0"/>
  </p:normalViewPr>
  <p:slideViewPr>
    <p:cSldViewPr snapToGrid="0">
      <p:cViewPr varScale="1">
        <p:scale>
          <a:sx n="83" d="100"/>
          <a:sy n="83" d="100"/>
        </p:scale>
        <p:origin x="499"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FB50D-66A1-40E8-9AD8-90BD3399606D}" type="datetimeFigureOut">
              <a:rPr lang="vi-VN" smtClean="0"/>
              <a:t>02/10/2023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A420E-A507-4FE2-97C6-19860F10CFCC}" type="slidenum">
              <a:rPr lang="vi-VN" smtClean="0"/>
              <a:t>‹#›</a:t>
            </a:fld>
            <a:endParaRPr lang="vi-VN"/>
          </a:p>
        </p:txBody>
      </p:sp>
    </p:spTree>
    <p:extLst>
      <p:ext uri="{BB962C8B-B14F-4D97-AF65-F5344CB8AC3E}">
        <p14:creationId xmlns:p14="http://schemas.microsoft.com/office/powerpoint/2010/main" val="39867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a:t>
            </a:fld>
            <a:endParaRPr lang="vi-VN"/>
          </a:p>
        </p:txBody>
      </p:sp>
    </p:spTree>
    <p:extLst>
      <p:ext uri="{BB962C8B-B14F-4D97-AF65-F5344CB8AC3E}">
        <p14:creationId xmlns:p14="http://schemas.microsoft.com/office/powerpoint/2010/main" val="264001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11</a:t>
            </a:fld>
            <a:endParaRPr lang="vi-VN"/>
          </a:p>
        </p:txBody>
      </p:sp>
    </p:spTree>
    <p:extLst>
      <p:ext uri="{BB962C8B-B14F-4D97-AF65-F5344CB8AC3E}">
        <p14:creationId xmlns:p14="http://schemas.microsoft.com/office/powerpoint/2010/main" val="1724957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12</a:t>
            </a:fld>
            <a:endParaRPr lang="vi-VN"/>
          </a:p>
        </p:txBody>
      </p:sp>
    </p:spTree>
    <p:extLst>
      <p:ext uri="{BB962C8B-B14F-4D97-AF65-F5344CB8AC3E}">
        <p14:creationId xmlns:p14="http://schemas.microsoft.com/office/powerpoint/2010/main" val="1813197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13</a:t>
            </a:fld>
            <a:endParaRPr lang="vi-VN"/>
          </a:p>
        </p:txBody>
      </p:sp>
    </p:spTree>
    <p:extLst>
      <p:ext uri="{BB962C8B-B14F-4D97-AF65-F5344CB8AC3E}">
        <p14:creationId xmlns:p14="http://schemas.microsoft.com/office/powerpoint/2010/main" val="1489392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14</a:t>
            </a:fld>
            <a:endParaRPr lang="vi-VN"/>
          </a:p>
        </p:txBody>
      </p:sp>
    </p:spTree>
    <p:extLst>
      <p:ext uri="{BB962C8B-B14F-4D97-AF65-F5344CB8AC3E}">
        <p14:creationId xmlns:p14="http://schemas.microsoft.com/office/powerpoint/2010/main" val="236301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15</a:t>
            </a:fld>
            <a:endParaRPr lang="vi-VN"/>
          </a:p>
        </p:txBody>
      </p:sp>
    </p:spTree>
    <p:extLst>
      <p:ext uri="{BB962C8B-B14F-4D97-AF65-F5344CB8AC3E}">
        <p14:creationId xmlns:p14="http://schemas.microsoft.com/office/powerpoint/2010/main" val="3011094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16</a:t>
            </a:fld>
            <a:endParaRPr lang="vi-VN"/>
          </a:p>
        </p:txBody>
      </p:sp>
    </p:spTree>
    <p:extLst>
      <p:ext uri="{BB962C8B-B14F-4D97-AF65-F5344CB8AC3E}">
        <p14:creationId xmlns:p14="http://schemas.microsoft.com/office/powerpoint/2010/main" val="212123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17</a:t>
            </a:fld>
            <a:endParaRPr lang="vi-VN"/>
          </a:p>
        </p:txBody>
      </p:sp>
    </p:spTree>
    <p:extLst>
      <p:ext uri="{BB962C8B-B14F-4D97-AF65-F5344CB8AC3E}">
        <p14:creationId xmlns:p14="http://schemas.microsoft.com/office/powerpoint/2010/main" val="71970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18</a:t>
            </a:fld>
            <a:endParaRPr lang="vi-VN"/>
          </a:p>
        </p:txBody>
      </p:sp>
    </p:spTree>
    <p:extLst>
      <p:ext uri="{BB962C8B-B14F-4D97-AF65-F5344CB8AC3E}">
        <p14:creationId xmlns:p14="http://schemas.microsoft.com/office/powerpoint/2010/main" val="148939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19</a:t>
            </a:fld>
            <a:endParaRPr lang="vi-VN"/>
          </a:p>
        </p:txBody>
      </p:sp>
    </p:spTree>
    <p:extLst>
      <p:ext uri="{BB962C8B-B14F-4D97-AF65-F5344CB8AC3E}">
        <p14:creationId xmlns:p14="http://schemas.microsoft.com/office/powerpoint/2010/main" val="236301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20</a:t>
            </a:fld>
            <a:endParaRPr lang="vi-VN"/>
          </a:p>
        </p:txBody>
      </p:sp>
    </p:spTree>
    <p:extLst>
      <p:ext uri="{BB962C8B-B14F-4D97-AF65-F5344CB8AC3E}">
        <p14:creationId xmlns:p14="http://schemas.microsoft.com/office/powerpoint/2010/main" val="143959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3</a:t>
            </a:fld>
            <a:endParaRPr lang="vi-VN"/>
          </a:p>
        </p:txBody>
      </p:sp>
    </p:spTree>
    <p:extLst>
      <p:ext uri="{BB962C8B-B14F-4D97-AF65-F5344CB8AC3E}">
        <p14:creationId xmlns:p14="http://schemas.microsoft.com/office/powerpoint/2010/main" val="3251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21</a:t>
            </a:fld>
            <a:endParaRPr lang="vi-VN"/>
          </a:p>
        </p:txBody>
      </p:sp>
    </p:spTree>
    <p:extLst>
      <p:ext uri="{BB962C8B-B14F-4D97-AF65-F5344CB8AC3E}">
        <p14:creationId xmlns:p14="http://schemas.microsoft.com/office/powerpoint/2010/main" val="2121236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22</a:t>
            </a:fld>
            <a:endParaRPr lang="vi-VN"/>
          </a:p>
        </p:txBody>
      </p:sp>
    </p:spTree>
    <p:extLst>
      <p:ext uri="{BB962C8B-B14F-4D97-AF65-F5344CB8AC3E}">
        <p14:creationId xmlns:p14="http://schemas.microsoft.com/office/powerpoint/2010/main" val="1439592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23</a:t>
            </a:fld>
            <a:endParaRPr lang="vi-VN"/>
          </a:p>
        </p:txBody>
      </p:sp>
    </p:spTree>
    <p:extLst>
      <p:ext uri="{BB962C8B-B14F-4D97-AF65-F5344CB8AC3E}">
        <p14:creationId xmlns:p14="http://schemas.microsoft.com/office/powerpoint/2010/main" val="167410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24</a:t>
            </a:fld>
            <a:endParaRPr lang="vi-VN"/>
          </a:p>
        </p:txBody>
      </p:sp>
    </p:spTree>
    <p:extLst>
      <p:ext uri="{BB962C8B-B14F-4D97-AF65-F5344CB8AC3E}">
        <p14:creationId xmlns:p14="http://schemas.microsoft.com/office/powerpoint/2010/main" val="3337164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4</a:t>
            </a:fld>
            <a:endParaRPr lang="vi-VN"/>
          </a:p>
        </p:txBody>
      </p:sp>
    </p:spTree>
    <p:extLst>
      <p:ext uri="{BB962C8B-B14F-4D97-AF65-F5344CB8AC3E}">
        <p14:creationId xmlns:p14="http://schemas.microsoft.com/office/powerpoint/2010/main" val="59267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5</a:t>
            </a:fld>
            <a:endParaRPr lang="vi-VN"/>
          </a:p>
        </p:txBody>
      </p:sp>
    </p:spTree>
    <p:extLst>
      <p:ext uri="{BB962C8B-B14F-4D97-AF65-F5344CB8AC3E}">
        <p14:creationId xmlns:p14="http://schemas.microsoft.com/office/powerpoint/2010/main" val="428371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6</a:t>
            </a:fld>
            <a:endParaRPr lang="vi-VN"/>
          </a:p>
        </p:txBody>
      </p:sp>
    </p:spTree>
    <p:extLst>
      <p:ext uri="{BB962C8B-B14F-4D97-AF65-F5344CB8AC3E}">
        <p14:creationId xmlns:p14="http://schemas.microsoft.com/office/powerpoint/2010/main" val="152342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7</a:t>
            </a:fld>
            <a:endParaRPr lang="vi-VN"/>
          </a:p>
        </p:txBody>
      </p:sp>
    </p:spTree>
    <p:extLst>
      <p:ext uri="{BB962C8B-B14F-4D97-AF65-F5344CB8AC3E}">
        <p14:creationId xmlns:p14="http://schemas.microsoft.com/office/powerpoint/2010/main" val="170657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8</a:t>
            </a:fld>
            <a:endParaRPr lang="vi-VN"/>
          </a:p>
        </p:txBody>
      </p:sp>
    </p:spTree>
    <p:extLst>
      <p:ext uri="{BB962C8B-B14F-4D97-AF65-F5344CB8AC3E}">
        <p14:creationId xmlns:p14="http://schemas.microsoft.com/office/powerpoint/2010/main" val="339810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9</a:t>
            </a:fld>
            <a:endParaRPr lang="vi-VN"/>
          </a:p>
        </p:txBody>
      </p:sp>
    </p:spTree>
    <p:extLst>
      <p:ext uri="{BB962C8B-B14F-4D97-AF65-F5344CB8AC3E}">
        <p14:creationId xmlns:p14="http://schemas.microsoft.com/office/powerpoint/2010/main" val="165848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A8A420E-A507-4FE2-97C6-19860F10CFCC}" type="slidenum">
              <a:rPr lang="vi-VN" smtClean="0"/>
              <a:t>10</a:t>
            </a:fld>
            <a:endParaRPr lang="vi-VN"/>
          </a:p>
        </p:txBody>
      </p:sp>
    </p:spTree>
    <p:extLst>
      <p:ext uri="{BB962C8B-B14F-4D97-AF65-F5344CB8AC3E}">
        <p14:creationId xmlns:p14="http://schemas.microsoft.com/office/powerpoint/2010/main" val="575373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0E65-FE94-45B8-8B51-075DDFDE7E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65F01124-6A3A-4535-9BFE-6F894DE44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31B1205-B919-4AE7-8782-46C639818552}"/>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25E92510-D0FA-48B2-B018-BB5617D0C05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E44B4BE-A9DB-46CC-94D1-D9E0CDFD73F0}"/>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27651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9C2E-C971-4028-B235-700881FDFA13}"/>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0DD2F85-3992-415E-B300-D59B97104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06D04A-CDC4-406B-A9E2-8812E7AD827D}"/>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49358934-79CA-4740-9E61-A276AEFA71C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D016CDE-0B8F-498C-AFD8-5B74D5DC594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381514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E7E0B8-BC7E-4680-8B15-2842F3018A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BE800B0-F3CB-49DC-B886-9493BC211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894C4CD-A950-4194-98A4-46D064DC252C}"/>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7ECC7283-3762-41E0-AEB0-2B39EAE8B2A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971801D-93C9-45E4-8EDB-1E9C3B1AF1D0}"/>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33843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C162-C018-4F65-B33D-EE812537C93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8C066AF-159A-4564-9869-EDEBF4A9B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03B7A18-9D49-4FFC-8C7D-263AD289363A}"/>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B95CF593-B5B9-43A1-B840-8B38AF74064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2FCFDE1-C430-44F5-A3AE-6025203F0DEC}"/>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105178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6017-FD94-4ACD-8309-D602CD5BE3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5F0B5BEB-33DE-41FB-A886-DF5E08686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FFDE1A-A6C3-4357-B1C4-9857117E0150}"/>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7FB2C13C-D77B-49E1-9680-C540C10E999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418F96F-370C-45AB-947B-478A2AB5492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178946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DC7F-8C5D-4399-9C17-79D9ACE097E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2944206-33B3-431B-8C48-C33A926D01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CCBBDEE1-6BA1-40B4-BE60-E4A2169497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A824FF5-07D1-420E-887A-1C3C7D491821}"/>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6" name="Footer Placeholder 5">
            <a:extLst>
              <a:ext uri="{FF2B5EF4-FFF2-40B4-BE49-F238E27FC236}">
                <a16:creationId xmlns:a16="http://schemas.microsoft.com/office/drawing/2014/main" id="{B12C2D3C-B079-41F1-BD05-5F251F57CC3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B4D1B9-0C55-4624-85E1-C85F6F20261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54415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1738-300D-4691-A4D5-E301B286089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9D20769-4941-4911-9249-75479C464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276E4-0424-42BB-9E4C-EAE1142542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D5EDE488-651C-4E18-A6BD-3C76D0601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37ACEA-DB0D-4998-ADE1-5D0DEB0CAE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B27647D-2A23-4E27-BB8D-E4F2CAF960D6}"/>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8" name="Footer Placeholder 7">
            <a:extLst>
              <a:ext uri="{FF2B5EF4-FFF2-40B4-BE49-F238E27FC236}">
                <a16:creationId xmlns:a16="http://schemas.microsoft.com/office/drawing/2014/main" id="{B293D692-6404-4CEE-BE8F-C80EE1302EA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C0400EE-FFDA-4B57-AFA2-74F566FC3DD8}"/>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04123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765-7B19-4827-89E1-D6261953655E}"/>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3130385B-BCB7-4BFA-98CA-B619E8F7BC7C}"/>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4" name="Footer Placeholder 3">
            <a:extLst>
              <a:ext uri="{FF2B5EF4-FFF2-40B4-BE49-F238E27FC236}">
                <a16:creationId xmlns:a16="http://schemas.microsoft.com/office/drawing/2014/main" id="{83E95307-A4CE-422B-AFA5-17ADFDD42BCC}"/>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F259C569-436C-48F1-9DB2-CCEC33F2254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4894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93B12-B36C-41B2-967A-A2112F510344}"/>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3" name="Footer Placeholder 2">
            <a:extLst>
              <a:ext uri="{FF2B5EF4-FFF2-40B4-BE49-F238E27FC236}">
                <a16:creationId xmlns:a16="http://schemas.microsoft.com/office/drawing/2014/main" id="{23F5F4BB-F5D7-4F80-BCA3-ED9D17E18A2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57F434F-3A0A-4DAD-B665-802AD869DD9B}"/>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3496499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1222-BBC1-40CA-995B-6B2D9155E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0AFA804-55BD-4EB5-A5F8-DAEA1C2AB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620F225-DB51-4CD1-81DB-B96D4FD3B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872F2-C492-404E-8C22-3204C7632AAA}"/>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6" name="Footer Placeholder 5">
            <a:extLst>
              <a:ext uri="{FF2B5EF4-FFF2-40B4-BE49-F238E27FC236}">
                <a16:creationId xmlns:a16="http://schemas.microsoft.com/office/drawing/2014/main" id="{D1B073FE-3F79-44B9-8195-6BEB6F2ADDD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2B5AFBF-5DFD-4700-87C6-1FA7F5D8DBBA}"/>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0690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83D6-F589-485A-B165-CCA7F3518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F7B43BB-24B3-48CE-9196-0C1A3373C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B19E103-A3D0-49AD-8348-31110373F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D9BE2-297A-40D9-AD01-C7599586E2E0}"/>
              </a:ext>
            </a:extLst>
          </p:cNvPr>
          <p:cNvSpPr>
            <a:spLocks noGrp="1"/>
          </p:cNvSpPr>
          <p:nvPr>
            <p:ph type="dt" sz="half" idx="10"/>
          </p:nvPr>
        </p:nvSpPr>
        <p:spPr/>
        <p:txBody>
          <a:bodyPr/>
          <a:lstStyle/>
          <a:p>
            <a:fld id="{61F38524-D150-44D4-BE6E-5E5B336968EA}" type="datetimeFigureOut">
              <a:rPr lang="vi-VN" smtClean="0"/>
              <a:t>02/10/2023</a:t>
            </a:fld>
            <a:endParaRPr lang="vi-VN"/>
          </a:p>
        </p:txBody>
      </p:sp>
      <p:sp>
        <p:nvSpPr>
          <p:cNvPr id="6" name="Footer Placeholder 5">
            <a:extLst>
              <a:ext uri="{FF2B5EF4-FFF2-40B4-BE49-F238E27FC236}">
                <a16:creationId xmlns:a16="http://schemas.microsoft.com/office/drawing/2014/main" id="{EC92F98C-B75B-40C4-B850-6BA3B4EC315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FCA23C5-DF84-4AE5-BB82-9D7E8D3F6FFF}"/>
              </a:ext>
            </a:extLst>
          </p:cNvPr>
          <p:cNvSpPr>
            <a:spLocks noGrp="1"/>
          </p:cNvSpPr>
          <p:nvPr>
            <p:ph type="sldNum" sz="quarter" idx="12"/>
          </p:nvPr>
        </p:nvSpPr>
        <p:spPr/>
        <p:txBody>
          <a:bodyPr/>
          <a:lstStyle/>
          <a:p>
            <a:fld id="{26264A70-FD61-4B8E-983B-D33FA4082D21}" type="slidenum">
              <a:rPr lang="vi-VN" smtClean="0"/>
              <a:t>‹#›</a:t>
            </a:fld>
            <a:endParaRPr lang="vi-VN"/>
          </a:p>
        </p:txBody>
      </p:sp>
    </p:spTree>
    <p:extLst>
      <p:ext uri="{BB962C8B-B14F-4D97-AF65-F5344CB8AC3E}">
        <p14:creationId xmlns:p14="http://schemas.microsoft.com/office/powerpoint/2010/main" val="293394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293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5EE286-FBE7-468A-8C0E-74F77B2BC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7D66B93-62B9-4921-BE90-8BB2CA9466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6D17BF2-0E03-4798-B85D-5DCDCD40D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38524-D150-44D4-BE6E-5E5B336968EA}" type="datetimeFigureOut">
              <a:rPr lang="vi-VN" smtClean="0"/>
              <a:t>02/10/2023</a:t>
            </a:fld>
            <a:endParaRPr lang="vi-VN"/>
          </a:p>
        </p:txBody>
      </p:sp>
      <p:sp>
        <p:nvSpPr>
          <p:cNvPr id="5" name="Footer Placeholder 4">
            <a:extLst>
              <a:ext uri="{FF2B5EF4-FFF2-40B4-BE49-F238E27FC236}">
                <a16:creationId xmlns:a16="http://schemas.microsoft.com/office/drawing/2014/main" id="{A1FA04BC-F3F6-4C6E-9CCB-757865502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5DBD7AF0-C5BB-40D5-BFC3-3A2851850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64A70-FD61-4B8E-983B-D33FA4082D21}" type="slidenum">
              <a:rPr lang="vi-VN" smtClean="0"/>
              <a:t>‹#›</a:t>
            </a:fld>
            <a:endParaRPr lang="vi-VN"/>
          </a:p>
        </p:txBody>
      </p:sp>
    </p:spTree>
    <p:extLst>
      <p:ext uri="{BB962C8B-B14F-4D97-AF65-F5344CB8AC3E}">
        <p14:creationId xmlns:p14="http://schemas.microsoft.com/office/powerpoint/2010/main" val="4253724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5.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jpeg"/><Relationship Id="rId7" Type="http://schemas.openxmlformats.org/officeDocument/2006/relationships/image" Target="../media/image15.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pic>
        <p:nvPicPr>
          <p:cNvPr id="56" name="Hình ảnh 55" descr="Ảnh có chứa ánh sáng, thiên nhiên&#10;&#10;Mô tả được tạo tự động">
            <a:extLst>
              <a:ext uri="{FF2B5EF4-FFF2-40B4-BE49-F238E27FC236}">
                <a16:creationId xmlns:a16="http://schemas.microsoft.com/office/drawing/2014/main" id="{F15F4CD4-6FA8-52AE-8553-0F3ABC8663EE}"/>
              </a:ext>
            </a:extLst>
          </p:cNvPr>
          <p:cNvPicPr>
            <a:picLocks noChangeAspect="1"/>
          </p:cNvPicPr>
          <p:nvPr/>
        </p:nvPicPr>
        <p:blipFill>
          <a:blip r:embed="rId3">
            <a:extLst>
              <a:ext uri="{28A0092B-C50C-407E-A947-70E740481C1C}">
                <a14:useLocalDpi xmlns:a14="http://schemas.microsoft.com/office/drawing/2010/main" val="0"/>
              </a:ext>
            </a:extLst>
          </a:blip>
          <a:srcRect l="6352" t="5034" r="86071" b="39864"/>
          <a:stretch>
            <a:fillRect/>
          </a:stretch>
        </p:blipFill>
        <p:spPr>
          <a:xfrm>
            <a:off x="802431" y="223933"/>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5" name="Hình ảnh 54" descr="Ảnh có chứa ánh sáng, thiên nhiên&#10;&#10;Mô tả được tạo tự động">
            <a:extLst>
              <a:ext uri="{FF2B5EF4-FFF2-40B4-BE49-F238E27FC236}">
                <a16:creationId xmlns:a16="http://schemas.microsoft.com/office/drawing/2014/main" id="{FA0A3586-D3CC-5421-3186-6F244B381253}"/>
              </a:ext>
            </a:extLst>
          </p:cNvPr>
          <p:cNvPicPr>
            <a:picLocks noChangeAspect="1"/>
          </p:cNvPicPr>
          <p:nvPr/>
        </p:nvPicPr>
        <p:blipFill>
          <a:blip r:embed="rId3">
            <a:extLst>
              <a:ext uri="{28A0092B-C50C-407E-A947-70E740481C1C}">
                <a14:useLocalDpi xmlns:a14="http://schemas.microsoft.com/office/drawing/2010/main" val="0"/>
              </a:ext>
            </a:extLst>
          </a:blip>
          <a:srcRect l="26212" t="5034" r="66212" b="39864"/>
          <a:stretch>
            <a:fillRect/>
          </a:stretch>
        </p:blipFill>
        <p:spPr>
          <a:xfrm>
            <a:off x="3223725" y="223933"/>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4" name="Hình ảnh 53" descr="Ảnh có chứa ánh sáng, thiên nhiên&#10;&#10;Mô tả được tạo tự động">
            <a:extLst>
              <a:ext uri="{FF2B5EF4-FFF2-40B4-BE49-F238E27FC236}">
                <a16:creationId xmlns:a16="http://schemas.microsoft.com/office/drawing/2014/main" id="{F6F4BCAA-3C38-72AD-A85B-3E03500885D9}"/>
              </a:ext>
            </a:extLst>
          </p:cNvPr>
          <p:cNvPicPr>
            <a:picLocks noChangeAspect="1"/>
          </p:cNvPicPr>
          <p:nvPr/>
        </p:nvPicPr>
        <p:blipFill>
          <a:blip r:embed="rId3">
            <a:extLst>
              <a:ext uri="{28A0092B-C50C-407E-A947-70E740481C1C}">
                <a14:useLocalDpi xmlns:a14="http://schemas.microsoft.com/office/drawing/2010/main" val="0"/>
              </a:ext>
            </a:extLst>
          </a:blip>
          <a:srcRect l="46071" t="5034" r="46352" b="39864"/>
          <a:stretch>
            <a:fillRect/>
          </a:stretch>
        </p:blipFill>
        <p:spPr>
          <a:xfrm>
            <a:off x="5645019" y="223933"/>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3" name="Hình ảnh 52" descr="Ảnh có chứa ánh sáng, thiên nhiên&#10;&#10;Mô tả được tạo tự động">
            <a:extLst>
              <a:ext uri="{FF2B5EF4-FFF2-40B4-BE49-F238E27FC236}">
                <a16:creationId xmlns:a16="http://schemas.microsoft.com/office/drawing/2014/main" id="{A96A3509-124E-D1EC-32FB-85285C953279}"/>
              </a:ext>
            </a:extLst>
          </p:cNvPr>
          <p:cNvPicPr>
            <a:picLocks noChangeAspect="1"/>
          </p:cNvPicPr>
          <p:nvPr/>
        </p:nvPicPr>
        <p:blipFill>
          <a:blip r:embed="rId3">
            <a:extLst>
              <a:ext uri="{28A0092B-C50C-407E-A947-70E740481C1C}">
                <a14:useLocalDpi xmlns:a14="http://schemas.microsoft.com/office/drawing/2010/main" val="0"/>
              </a:ext>
            </a:extLst>
          </a:blip>
          <a:srcRect l="65931" t="5034" r="26492" b="39864"/>
          <a:stretch>
            <a:fillRect/>
          </a:stretch>
        </p:blipFill>
        <p:spPr>
          <a:xfrm>
            <a:off x="8066313" y="223933"/>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2" name="Hình ảnh 51" descr="Ảnh có chứa ánh sáng, thiên nhiên&#10;&#10;Mô tả được tạo tự động">
            <a:extLst>
              <a:ext uri="{FF2B5EF4-FFF2-40B4-BE49-F238E27FC236}">
                <a16:creationId xmlns:a16="http://schemas.microsoft.com/office/drawing/2014/main" id="{FAC346B9-2F86-85FE-4579-649E9ACE91F5}"/>
              </a:ext>
            </a:extLst>
          </p:cNvPr>
          <p:cNvPicPr>
            <a:picLocks noChangeAspect="1"/>
          </p:cNvPicPr>
          <p:nvPr/>
        </p:nvPicPr>
        <p:blipFill>
          <a:blip r:embed="rId3">
            <a:extLst>
              <a:ext uri="{28A0092B-C50C-407E-A947-70E740481C1C}">
                <a14:useLocalDpi xmlns:a14="http://schemas.microsoft.com/office/drawing/2010/main" val="0"/>
              </a:ext>
            </a:extLst>
          </a:blip>
          <a:srcRect l="85791" t="5034" r="6633" b="39864"/>
          <a:stretch>
            <a:fillRect/>
          </a:stretch>
        </p:blipFill>
        <p:spPr>
          <a:xfrm>
            <a:off x="10487607" y="223933"/>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1" name="Hình ảnh 50" descr="Ảnh có chứa ánh sáng, thiên nhiên&#10;&#10;Mô tả được tạo tự động">
            <a:extLst>
              <a:ext uri="{FF2B5EF4-FFF2-40B4-BE49-F238E27FC236}">
                <a16:creationId xmlns:a16="http://schemas.microsoft.com/office/drawing/2014/main" id="{A06CBA72-54E3-F51E-B613-1334EB57B097}"/>
              </a:ext>
            </a:extLst>
          </p:cNvPr>
          <p:cNvPicPr>
            <a:picLocks noChangeAspect="1"/>
          </p:cNvPicPr>
          <p:nvPr/>
        </p:nvPicPr>
        <p:blipFill>
          <a:blip r:embed="rId3">
            <a:extLst>
              <a:ext uri="{28A0092B-C50C-407E-A947-70E740481C1C}">
                <a14:useLocalDpi xmlns:a14="http://schemas.microsoft.com/office/drawing/2010/main" val="0"/>
              </a:ext>
            </a:extLst>
          </a:blip>
          <a:srcRect l="16173" t="13515" r="76250" b="31383"/>
          <a:stretch>
            <a:fillRect/>
          </a:stretch>
        </p:blipFill>
        <p:spPr>
          <a:xfrm>
            <a:off x="1999860" y="805541"/>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50" name="Hình ảnh 49" descr="Ảnh có chứa ánh sáng, thiên nhiên&#10;&#10;Mô tả được tạo tự động">
            <a:extLst>
              <a:ext uri="{FF2B5EF4-FFF2-40B4-BE49-F238E27FC236}">
                <a16:creationId xmlns:a16="http://schemas.microsoft.com/office/drawing/2014/main" id="{33F29346-CBC7-DEAE-1856-2236B3D5D313}"/>
              </a:ext>
            </a:extLst>
          </p:cNvPr>
          <p:cNvPicPr>
            <a:picLocks noChangeAspect="1"/>
          </p:cNvPicPr>
          <p:nvPr/>
        </p:nvPicPr>
        <p:blipFill>
          <a:blip r:embed="rId3">
            <a:extLst>
              <a:ext uri="{28A0092B-C50C-407E-A947-70E740481C1C}">
                <a14:useLocalDpi xmlns:a14="http://schemas.microsoft.com/office/drawing/2010/main" val="0"/>
              </a:ext>
            </a:extLst>
          </a:blip>
          <a:srcRect l="36033" t="13515" r="56390" b="31383"/>
          <a:stretch>
            <a:fillRect/>
          </a:stretch>
        </p:blipFill>
        <p:spPr>
          <a:xfrm>
            <a:off x="4421154" y="805541"/>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49" name="Hình ảnh 48" descr="Ảnh có chứa ánh sáng, thiên nhiên&#10;&#10;Mô tả được tạo tự động">
            <a:extLst>
              <a:ext uri="{FF2B5EF4-FFF2-40B4-BE49-F238E27FC236}">
                <a16:creationId xmlns:a16="http://schemas.microsoft.com/office/drawing/2014/main" id="{39290725-8F63-B054-8C23-9067AB714F79}"/>
              </a:ext>
            </a:extLst>
          </p:cNvPr>
          <p:cNvPicPr>
            <a:picLocks noChangeAspect="1"/>
          </p:cNvPicPr>
          <p:nvPr/>
        </p:nvPicPr>
        <p:blipFill>
          <a:blip r:embed="rId3">
            <a:extLst>
              <a:ext uri="{28A0092B-C50C-407E-A947-70E740481C1C}">
                <a14:useLocalDpi xmlns:a14="http://schemas.microsoft.com/office/drawing/2010/main" val="0"/>
              </a:ext>
            </a:extLst>
          </a:blip>
          <a:srcRect l="55893" t="13515" r="36531" b="31383"/>
          <a:stretch>
            <a:fillRect/>
          </a:stretch>
        </p:blipFill>
        <p:spPr>
          <a:xfrm>
            <a:off x="6842448" y="805541"/>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pic>
        <p:nvPicPr>
          <p:cNvPr id="48" name="Hình ảnh 47" descr="Ảnh có chứa ánh sáng, thiên nhiên&#10;&#10;Mô tả được tạo tự động">
            <a:extLst>
              <a:ext uri="{FF2B5EF4-FFF2-40B4-BE49-F238E27FC236}">
                <a16:creationId xmlns:a16="http://schemas.microsoft.com/office/drawing/2014/main" id="{8D208A7F-6A05-F14D-11DB-6483FD310059}"/>
              </a:ext>
            </a:extLst>
          </p:cNvPr>
          <p:cNvPicPr>
            <a:picLocks noChangeAspect="1"/>
          </p:cNvPicPr>
          <p:nvPr/>
        </p:nvPicPr>
        <p:blipFill>
          <a:blip r:embed="rId3">
            <a:extLst>
              <a:ext uri="{28A0092B-C50C-407E-A947-70E740481C1C}">
                <a14:useLocalDpi xmlns:a14="http://schemas.microsoft.com/office/drawing/2010/main" val="0"/>
              </a:ext>
            </a:extLst>
          </a:blip>
          <a:srcRect l="75753" t="13515" r="16671" b="31383"/>
          <a:stretch>
            <a:fillRect/>
          </a:stretch>
        </p:blipFill>
        <p:spPr>
          <a:xfrm>
            <a:off x="9263742" y="805541"/>
            <a:ext cx="923732" cy="3778900"/>
          </a:xfrm>
          <a:custGeom>
            <a:avLst/>
            <a:gdLst>
              <a:gd name="connsiteX0" fmla="*/ 153958 w 923732"/>
              <a:gd name="connsiteY0" fmla="*/ 0 h 3778900"/>
              <a:gd name="connsiteX1" fmla="*/ 769774 w 923732"/>
              <a:gd name="connsiteY1" fmla="*/ 0 h 3778900"/>
              <a:gd name="connsiteX2" fmla="*/ 923732 w 923732"/>
              <a:gd name="connsiteY2" fmla="*/ 153958 h 3778900"/>
              <a:gd name="connsiteX3" fmla="*/ 923732 w 923732"/>
              <a:gd name="connsiteY3" fmla="*/ 3624942 h 3778900"/>
              <a:gd name="connsiteX4" fmla="*/ 769774 w 923732"/>
              <a:gd name="connsiteY4" fmla="*/ 3778900 h 3778900"/>
              <a:gd name="connsiteX5" fmla="*/ 153958 w 923732"/>
              <a:gd name="connsiteY5" fmla="*/ 3778900 h 3778900"/>
              <a:gd name="connsiteX6" fmla="*/ 0 w 923732"/>
              <a:gd name="connsiteY6" fmla="*/ 3624942 h 3778900"/>
              <a:gd name="connsiteX7" fmla="*/ 0 w 923732"/>
              <a:gd name="connsiteY7" fmla="*/ 153958 h 3778900"/>
              <a:gd name="connsiteX8" fmla="*/ 153958 w 923732"/>
              <a:gd name="connsiteY8" fmla="*/ 0 h 377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32" h="3778900">
                <a:moveTo>
                  <a:pt x="153958" y="0"/>
                </a:moveTo>
                <a:lnTo>
                  <a:pt x="769774" y="0"/>
                </a:lnTo>
                <a:cubicBezTo>
                  <a:pt x="854803" y="0"/>
                  <a:pt x="923732" y="68929"/>
                  <a:pt x="923732" y="153958"/>
                </a:cubicBezTo>
                <a:lnTo>
                  <a:pt x="923732" y="3624942"/>
                </a:lnTo>
                <a:cubicBezTo>
                  <a:pt x="923732" y="3709971"/>
                  <a:pt x="854803" y="3778900"/>
                  <a:pt x="769774" y="3778900"/>
                </a:cubicBezTo>
                <a:lnTo>
                  <a:pt x="153958" y="3778900"/>
                </a:lnTo>
                <a:cubicBezTo>
                  <a:pt x="68929" y="3778900"/>
                  <a:pt x="0" y="3709971"/>
                  <a:pt x="0" y="3624942"/>
                </a:cubicBezTo>
                <a:lnTo>
                  <a:pt x="0" y="153958"/>
                </a:lnTo>
                <a:cubicBezTo>
                  <a:pt x="0" y="68929"/>
                  <a:pt x="68929" y="0"/>
                  <a:pt x="153958" y="0"/>
                </a:cubicBezTo>
                <a:close/>
              </a:path>
            </a:pathLst>
          </a:custGeom>
        </p:spPr>
      </p:pic>
      <p:sp>
        <p:nvSpPr>
          <p:cNvPr id="57" name="Hộp Văn bản 56">
            <a:extLst>
              <a:ext uri="{FF2B5EF4-FFF2-40B4-BE49-F238E27FC236}">
                <a16:creationId xmlns:a16="http://schemas.microsoft.com/office/drawing/2014/main" id="{1897DAD9-E6BA-2CBB-4CDF-34C34909DB26}"/>
              </a:ext>
            </a:extLst>
          </p:cNvPr>
          <p:cNvSpPr txBox="1"/>
          <p:nvPr/>
        </p:nvSpPr>
        <p:spPr>
          <a:xfrm>
            <a:off x="1104890" y="1790217"/>
            <a:ext cx="9982220" cy="646331"/>
          </a:xfrm>
          <a:prstGeom prst="rect">
            <a:avLst/>
          </a:prstGeom>
          <a:noFill/>
          <a:ln>
            <a:solidFill>
              <a:srgbClr val="00B0F0"/>
            </a:solidFill>
          </a:ln>
          <a:effectLst>
            <a:glow rad="101600">
              <a:schemeClr val="accent1">
                <a:satMod val="175000"/>
                <a:alpha val="40000"/>
              </a:schemeClr>
            </a:glow>
            <a:reflection blurRad="6350" stA="48000" endPos="80000" dir="5400000" sy="-100000" algn="bl" rotWithShape="0"/>
          </a:effectLst>
        </p:spPr>
        <p:txBody>
          <a:bodyPr wrap="none" rtlCol="0">
            <a:spAutoFit/>
          </a:bodyPr>
          <a:lstStyle/>
          <a:p>
            <a:r>
              <a:rPr lang="en-US" sz="3600" dirty="0">
                <a:solidFill>
                  <a:srgbClr val="FFFF00"/>
                </a:solidFill>
                <a:latin typeface="Wide Latin" panose="020A0A07050505020404" pitchFamily="18" charset="0"/>
              </a:rPr>
              <a:t>PHÂN TÍCH ĐỊNH LƯỢNG</a:t>
            </a:r>
            <a:endParaRPr lang="vi-VN" sz="3600" dirty="0">
              <a:solidFill>
                <a:srgbClr val="FFFF00"/>
              </a:solidFill>
            </a:endParaRPr>
          </a:p>
        </p:txBody>
      </p:sp>
      <p:sp>
        <p:nvSpPr>
          <p:cNvPr id="58" name="Hộp Văn bản 57">
            <a:extLst>
              <a:ext uri="{FF2B5EF4-FFF2-40B4-BE49-F238E27FC236}">
                <a16:creationId xmlns:a16="http://schemas.microsoft.com/office/drawing/2014/main" id="{93F1CA5A-865A-787C-20D5-A29863E781BD}"/>
              </a:ext>
            </a:extLst>
          </p:cNvPr>
          <p:cNvSpPr txBox="1"/>
          <p:nvPr/>
        </p:nvSpPr>
        <p:spPr>
          <a:xfrm>
            <a:off x="5220306" y="4536449"/>
            <a:ext cx="2254143" cy="707886"/>
          </a:xfrm>
          <a:prstGeom prst="rect">
            <a:avLst/>
          </a:prstGeom>
          <a:noFill/>
          <a:ln>
            <a:noFill/>
          </a:ln>
          <a:effectLst>
            <a:glow rad="101600">
              <a:schemeClr val="accent4">
                <a:satMod val="175000"/>
                <a:alpha val="40000"/>
              </a:schemeClr>
            </a:glow>
          </a:effectLst>
        </p:spPr>
        <p:txBody>
          <a:bodyPr wrap="none" rtlCol="0">
            <a:spAutoFit/>
          </a:bodyPr>
          <a:lstStyle/>
          <a:p>
            <a:r>
              <a:rPr lang="en-US" sz="4000" b="1" dirty="0">
                <a:latin typeface="Algerian" panose="04020705040A02060702" pitchFamily="82" charset="0"/>
              </a:rPr>
              <a:t>NHÓM 16</a:t>
            </a:r>
            <a:endParaRPr lang="vi-VN" sz="4000" b="1" dirty="0"/>
          </a:p>
        </p:txBody>
      </p:sp>
      <p:sp>
        <p:nvSpPr>
          <p:cNvPr id="2" name="Hộp Văn bản 1">
            <a:extLst>
              <a:ext uri="{FF2B5EF4-FFF2-40B4-BE49-F238E27FC236}">
                <a16:creationId xmlns:a16="http://schemas.microsoft.com/office/drawing/2014/main" id="{DE92062F-A6F2-866A-0EC1-0F00B968F6C1}"/>
              </a:ext>
            </a:extLst>
          </p:cNvPr>
          <p:cNvSpPr txBox="1"/>
          <p:nvPr/>
        </p:nvSpPr>
        <p:spPr>
          <a:xfrm>
            <a:off x="3828157" y="5467684"/>
            <a:ext cx="6952313" cy="584775"/>
          </a:xfrm>
          <a:prstGeom prst="rect">
            <a:avLst/>
          </a:prstGeom>
          <a:noFill/>
          <a:ln>
            <a:noFill/>
          </a:ln>
          <a:effectLst>
            <a:glow rad="101600">
              <a:schemeClr val="accent4">
                <a:satMod val="175000"/>
                <a:alpha val="40000"/>
              </a:schemeClr>
            </a:glow>
          </a:effectLst>
        </p:spPr>
        <p:txBody>
          <a:bodyPr wrap="square" rtlCol="0">
            <a:spAutoFit/>
          </a:bodyPr>
          <a:lstStyle/>
          <a:p>
            <a:r>
              <a:rPr lang="en-US" sz="3200" b="1" dirty="0" err="1">
                <a:solidFill>
                  <a:srgbClr val="FF0000"/>
                </a:solidFill>
                <a:latin typeface="Amasis MT Pro Medium" panose="02040604050005020304" pitchFamily="18" charset="0"/>
              </a:rPr>
              <a:t>Giảng</a:t>
            </a:r>
            <a:r>
              <a:rPr lang="en-US" sz="3200" b="1" dirty="0">
                <a:solidFill>
                  <a:srgbClr val="FF0000"/>
                </a:solidFill>
                <a:latin typeface="Amasis MT Pro Medium" panose="02040604050005020304" pitchFamily="18" charset="0"/>
              </a:rPr>
              <a:t> </a:t>
            </a:r>
            <a:r>
              <a:rPr lang="en-US" sz="3200" b="1" dirty="0" err="1">
                <a:solidFill>
                  <a:srgbClr val="FF0000"/>
                </a:solidFill>
                <a:latin typeface="Amasis MT Pro Medium" panose="02040604050005020304" pitchFamily="18" charset="0"/>
              </a:rPr>
              <a:t>viên</a:t>
            </a:r>
            <a:r>
              <a:rPr lang="en-US" sz="3200" b="1" dirty="0">
                <a:solidFill>
                  <a:srgbClr val="FF0000"/>
                </a:solidFill>
                <a:latin typeface="Amasis MT Pro Medium" panose="02040604050005020304" pitchFamily="18" charset="0"/>
              </a:rPr>
              <a:t> : HUỲNH NAM</a:t>
            </a:r>
            <a:endParaRPr lang="vi-VN" sz="3200" b="1" dirty="0">
              <a:solidFill>
                <a:srgbClr val="FF0000"/>
              </a:solidFill>
            </a:endParaRPr>
          </a:p>
        </p:txBody>
      </p:sp>
    </p:spTree>
    <p:extLst>
      <p:ext uri="{BB962C8B-B14F-4D97-AF65-F5344CB8AC3E}">
        <p14:creationId xmlns:p14="http://schemas.microsoft.com/office/powerpoint/2010/main" val="334492374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76000">
                                          <p:cBhvr additive="base">
                                            <p:cTn id="7" dur="2000" fill="hold"/>
                                            <p:tgtEl>
                                              <p:spTgt spid="56"/>
                                            </p:tgtEl>
                                            <p:attrNameLst>
                                              <p:attrName>ppt_x</p:attrName>
                                            </p:attrNameLst>
                                          </p:cBhvr>
                                          <p:tavLst>
                                            <p:tav tm="0">
                                              <p:val>
                                                <p:strVal val="#ppt_x"/>
                                              </p:val>
                                            </p:tav>
                                            <p:tav tm="100000">
                                              <p:val>
                                                <p:strVal val="#ppt_x"/>
                                              </p:val>
                                            </p:tav>
                                          </p:tavLst>
                                        </p:anim>
                                        <p:anim calcmode="lin" valueType="num" p14:bounceEnd="76000">
                                          <p:cBhvr additive="base">
                                            <p:cTn id="8" dur="20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6000">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14:bounceEnd="76000">
                                          <p:cBhvr additive="base">
                                            <p:cTn id="11" dur="2000" fill="hold"/>
                                            <p:tgtEl>
                                              <p:spTgt spid="55"/>
                                            </p:tgtEl>
                                            <p:attrNameLst>
                                              <p:attrName>ppt_x</p:attrName>
                                            </p:attrNameLst>
                                          </p:cBhvr>
                                          <p:tavLst>
                                            <p:tav tm="0">
                                              <p:val>
                                                <p:strVal val="#ppt_x"/>
                                              </p:val>
                                            </p:tav>
                                            <p:tav tm="100000">
                                              <p:val>
                                                <p:strVal val="#ppt_x"/>
                                              </p:val>
                                            </p:tav>
                                          </p:tavLst>
                                        </p:anim>
                                        <p:anim calcmode="lin" valueType="num" p14:bounceEnd="76000">
                                          <p:cBhvr additive="base">
                                            <p:cTn id="12" dur="20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6000">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14:bounceEnd="76000">
                                          <p:cBhvr additive="base">
                                            <p:cTn id="15" dur="2000" fill="hold"/>
                                            <p:tgtEl>
                                              <p:spTgt spid="54"/>
                                            </p:tgtEl>
                                            <p:attrNameLst>
                                              <p:attrName>ppt_x</p:attrName>
                                            </p:attrNameLst>
                                          </p:cBhvr>
                                          <p:tavLst>
                                            <p:tav tm="0">
                                              <p:val>
                                                <p:strVal val="#ppt_x"/>
                                              </p:val>
                                            </p:tav>
                                            <p:tav tm="100000">
                                              <p:val>
                                                <p:strVal val="#ppt_x"/>
                                              </p:val>
                                            </p:tav>
                                          </p:tavLst>
                                        </p:anim>
                                        <p:anim calcmode="lin" valueType="num" p14:bounceEnd="76000">
                                          <p:cBhvr additive="base">
                                            <p:cTn id="16" dur="20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6000">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14:bounceEnd="76000">
                                          <p:cBhvr additive="base">
                                            <p:cTn id="19" dur="2000" fill="hold"/>
                                            <p:tgtEl>
                                              <p:spTgt spid="53"/>
                                            </p:tgtEl>
                                            <p:attrNameLst>
                                              <p:attrName>ppt_x</p:attrName>
                                            </p:attrNameLst>
                                          </p:cBhvr>
                                          <p:tavLst>
                                            <p:tav tm="0">
                                              <p:val>
                                                <p:strVal val="#ppt_x"/>
                                              </p:val>
                                            </p:tav>
                                            <p:tav tm="100000">
                                              <p:val>
                                                <p:strVal val="#ppt_x"/>
                                              </p:val>
                                            </p:tav>
                                          </p:tavLst>
                                        </p:anim>
                                        <p:anim calcmode="lin" valueType="num" p14:bounceEnd="76000">
                                          <p:cBhvr additive="base">
                                            <p:cTn id="20" dur="2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76000">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14:bounceEnd="76000">
                                          <p:cBhvr additive="base">
                                            <p:cTn id="23" dur="2000" fill="hold"/>
                                            <p:tgtEl>
                                              <p:spTgt spid="52"/>
                                            </p:tgtEl>
                                            <p:attrNameLst>
                                              <p:attrName>ppt_x</p:attrName>
                                            </p:attrNameLst>
                                          </p:cBhvr>
                                          <p:tavLst>
                                            <p:tav tm="0">
                                              <p:val>
                                                <p:strVal val="#ppt_x"/>
                                              </p:val>
                                            </p:tav>
                                            <p:tav tm="100000">
                                              <p:val>
                                                <p:strVal val="#ppt_x"/>
                                              </p:val>
                                            </p:tav>
                                          </p:tavLst>
                                        </p:anim>
                                        <p:anim calcmode="lin" valueType="num" p14:bounceEnd="76000">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1" fill="hold" nodeType="withEffect" p14:presetBounceEnd="76000">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14:bounceEnd="76000">
                                          <p:cBhvr additive="base">
                                            <p:cTn id="27" dur="2000" fill="hold"/>
                                            <p:tgtEl>
                                              <p:spTgt spid="51"/>
                                            </p:tgtEl>
                                            <p:attrNameLst>
                                              <p:attrName>ppt_x</p:attrName>
                                            </p:attrNameLst>
                                          </p:cBhvr>
                                          <p:tavLst>
                                            <p:tav tm="0">
                                              <p:val>
                                                <p:strVal val="#ppt_x"/>
                                              </p:val>
                                            </p:tav>
                                            <p:tav tm="100000">
                                              <p:val>
                                                <p:strVal val="#ppt_x"/>
                                              </p:val>
                                            </p:tav>
                                          </p:tavLst>
                                        </p:anim>
                                        <p:anim calcmode="lin" valueType="num" p14:bounceEnd="76000">
                                          <p:cBhvr additive="base">
                                            <p:cTn id="28" dur="2000" fill="hold"/>
                                            <p:tgtEl>
                                              <p:spTgt spid="51"/>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14:presetBounceEnd="76000">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14:bounceEnd="76000">
                                          <p:cBhvr additive="base">
                                            <p:cTn id="31" dur="2000" fill="hold"/>
                                            <p:tgtEl>
                                              <p:spTgt spid="50"/>
                                            </p:tgtEl>
                                            <p:attrNameLst>
                                              <p:attrName>ppt_x</p:attrName>
                                            </p:attrNameLst>
                                          </p:cBhvr>
                                          <p:tavLst>
                                            <p:tav tm="0">
                                              <p:val>
                                                <p:strVal val="#ppt_x"/>
                                              </p:val>
                                            </p:tav>
                                            <p:tav tm="100000">
                                              <p:val>
                                                <p:strVal val="#ppt_x"/>
                                              </p:val>
                                            </p:tav>
                                          </p:tavLst>
                                        </p:anim>
                                        <p:anim calcmode="lin" valueType="num" p14:bounceEnd="76000">
                                          <p:cBhvr additive="base">
                                            <p:cTn id="32" dur="2000" fill="hold"/>
                                            <p:tgtEl>
                                              <p:spTgt spid="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76000">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14:bounceEnd="76000">
                                          <p:cBhvr additive="base">
                                            <p:cTn id="35" dur="2000" fill="hold"/>
                                            <p:tgtEl>
                                              <p:spTgt spid="49"/>
                                            </p:tgtEl>
                                            <p:attrNameLst>
                                              <p:attrName>ppt_x</p:attrName>
                                            </p:attrNameLst>
                                          </p:cBhvr>
                                          <p:tavLst>
                                            <p:tav tm="0">
                                              <p:val>
                                                <p:strVal val="#ppt_x"/>
                                              </p:val>
                                            </p:tav>
                                            <p:tav tm="100000">
                                              <p:val>
                                                <p:strVal val="#ppt_x"/>
                                              </p:val>
                                            </p:tav>
                                          </p:tavLst>
                                        </p:anim>
                                        <p:anim calcmode="lin" valueType="num" p14:bounceEnd="76000">
                                          <p:cBhvr additive="base">
                                            <p:cTn id="36" dur="200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14:presetBounceEnd="76000">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14:bounceEnd="76000">
                                          <p:cBhvr additive="base">
                                            <p:cTn id="39" dur="2000" fill="hold"/>
                                            <p:tgtEl>
                                              <p:spTgt spid="48"/>
                                            </p:tgtEl>
                                            <p:attrNameLst>
                                              <p:attrName>ppt_x</p:attrName>
                                            </p:attrNameLst>
                                          </p:cBhvr>
                                          <p:tavLst>
                                            <p:tav tm="0">
                                              <p:val>
                                                <p:strVal val="#ppt_x"/>
                                              </p:val>
                                            </p:tav>
                                            <p:tav tm="100000">
                                              <p:val>
                                                <p:strVal val="#ppt_x"/>
                                              </p:val>
                                            </p:tav>
                                          </p:tavLst>
                                        </p:anim>
                                        <p:anim calcmode="lin" valueType="num" p14:bounceEnd="76000">
                                          <p:cBhvr additive="base">
                                            <p:cTn id="40" dur="2000" fill="hold"/>
                                            <p:tgtEl>
                                              <p:spTgt spid="48"/>
                                            </p:tgtEl>
                                            <p:attrNameLst>
                                              <p:attrName>ppt_y</p:attrName>
                                            </p:attrNameLst>
                                          </p:cBhvr>
                                          <p:tavLst>
                                            <p:tav tm="0">
                                              <p:val>
                                                <p:strVal val="0-#ppt_h/2"/>
                                              </p:val>
                                            </p:tav>
                                            <p:tav tm="100000">
                                              <p:val>
                                                <p:strVal val="#ppt_y"/>
                                              </p:val>
                                            </p:tav>
                                          </p:tavLst>
                                        </p:anim>
                                      </p:childTnLst>
                                    </p:cTn>
                                  </p:par>
                                  <p:par>
                                    <p:cTn id="41" presetID="16" presetClass="entr" presetSubtype="21" fill="hold" nodeType="withEffect">
                                      <p:stCondLst>
                                        <p:cond delay="0"/>
                                      </p:stCondLst>
                                      <p:childTnLst>
                                        <p:set>
                                          <p:cBhvr>
                                            <p:cTn id="42" dur="1" fill="hold">
                                              <p:stCondLst>
                                                <p:cond delay="0"/>
                                              </p:stCondLst>
                                            </p:cTn>
                                            <p:tgtEl>
                                              <p:spTgt spid="57">
                                                <p:txEl>
                                                  <p:pRg st="0" end="0"/>
                                                </p:txEl>
                                              </p:spTgt>
                                            </p:tgtEl>
                                            <p:attrNameLst>
                                              <p:attrName>style.visibility</p:attrName>
                                            </p:attrNameLst>
                                          </p:cBhvr>
                                          <p:to>
                                            <p:strVal val="visible"/>
                                          </p:to>
                                        </p:set>
                                        <p:animEffect transition="in" filter="barn(inVertical)">
                                          <p:cBhvr>
                                            <p:cTn id="43" dur="2000"/>
                                            <p:tgtEl>
                                              <p:spTgt spid="57">
                                                <p:txEl>
                                                  <p:pRg st="0" end="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8">
                                                <p:txEl>
                                                  <p:pRg st="0" end="0"/>
                                                </p:txEl>
                                              </p:spTgt>
                                            </p:tgtEl>
                                            <p:attrNameLst>
                                              <p:attrName>style.visibility</p:attrName>
                                            </p:attrNameLst>
                                          </p:cBhvr>
                                          <p:to>
                                            <p:strVal val="visible"/>
                                          </p:to>
                                        </p:set>
                                        <p:animEffect transition="in" filter="wipe(down)">
                                          <p:cBhvr>
                                            <p:cTn id="46" dur="2000"/>
                                            <p:tgtEl>
                                              <p:spTgt spid="58">
                                                <p:txEl>
                                                  <p:pRg st="0" end="0"/>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animEffect transition="in" filter="wipe(down)">
                                          <p:cBhvr>
                                            <p:cTn id="49"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2000" fill="hold"/>
                                            <p:tgtEl>
                                              <p:spTgt spid="56"/>
                                            </p:tgtEl>
                                            <p:attrNameLst>
                                              <p:attrName>ppt_x</p:attrName>
                                            </p:attrNameLst>
                                          </p:cBhvr>
                                          <p:tavLst>
                                            <p:tav tm="0">
                                              <p:val>
                                                <p:strVal val="#ppt_x"/>
                                              </p:val>
                                            </p:tav>
                                            <p:tav tm="100000">
                                              <p:val>
                                                <p:strVal val="#ppt_x"/>
                                              </p:val>
                                            </p:tav>
                                          </p:tavLst>
                                        </p:anim>
                                        <p:anim calcmode="lin" valueType="num">
                                          <p:cBhvr additive="base">
                                            <p:cTn id="8" dur="20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2000" fill="hold"/>
                                            <p:tgtEl>
                                              <p:spTgt spid="55"/>
                                            </p:tgtEl>
                                            <p:attrNameLst>
                                              <p:attrName>ppt_x</p:attrName>
                                            </p:attrNameLst>
                                          </p:cBhvr>
                                          <p:tavLst>
                                            <p:tav tm="0">
                                              <p:val>
                                                <p:strVal val="#ppt_x"/>
                                              </p:val>
                                            </p:tav>
                                            <p:tav tm="100000">
                                              <p:val>
                                                <p:strVal val="#ppt_x"/>
                                              </p:val>
                                            </p:tav>
                                          </p:tavLst>
                                        </p:anim>
                                        <p:anim calcmode="lin" valueType="num">
                                          <p:cBhvr additive="base">
                                            <p:cTn id="12" dur="20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2000" fill="hold"/>
                                            <p:tgtEl>
                                              <p:spTgt spid="54"/>
                                            </p:tgtEl>
                                            <p:attrNameLst>
                                              <p:attrName>ppt_x</p:attrName>
                                            </p:attrNameLst>
                                          </p:cBhvr>
                                          <p:tavLst>
                                            <p:tav tm="0">
                                              <p:val>
                                                <p:strVal val="#ppt_x"/>
                                              </p:val>
                                            </p:tav>
                                            <p:tav tm="100000">
                                              <p:val>
                                                <p:strVal val="#ppt_x"/>
                                              </p:val>
                                            </p:tav>
                                          </p:tavLst>
                                        </p:anim>
                                        <p:anim calcmode="lin" valueType="num">
                                          <p:cBhvr additive="base">
                                            <p:cTn id="16" dur="20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2000" fill="hold"/>
                                            <p:tgtEl>
                                              <p:spTgt spid="53"/>
                                            </p:tgtEl>
                                            <p:attrNameLst>
                                              <p:attrName>ppt_x</p:attrName>
                                            </p:attrNameLst>
                                          </p:cBhvr>
                                          <p:tavLst>
                                            <p:tav tm="0">
                                              <p:val>
                                                <p:strVal val="#ppt_x"/>
                                              </p:val>
                                            </p:tav>
                                            <p:tav tm="100000">
                                              <p:val>
                                                <p:strVal val="#ppt_x"/>
                                              </p:val>
                                            </p:tav>
                                          </p:tavLst>
                                        </p:anim>
                                        <p:anim calcmode="lin" valueType="num">
                                          <p:cBhvr additive="base">
                                            <p:cTn id="20" dur="20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2000" fill="hold"/>
                                            <p:tgtEl>
                                              <p:spTgt spid="52"/>
                                            </p:tgtEl>
                                            <p:attrNameLst>
                                              <p:attrName>ppt_x</p:attrName>
                                            </p:attrNameLst>
                                          </p:cBhvr>
                                          <p:tavLst>
                                            <p:tav tm="0">
                                              <p:val>
                                                <p:strVal val="#ppt_x"/>
                                              </p:val>
                                            </p:tav>
                                            <p:tav tm="100000">
                                              <p:val>
                                                <p:strVal val="#ppt_x"/>
                                              </p:val>
                                            </p:tav>
                                          </p:tavLst>
                                        </p:anim>
                                        <p:anim calcmode="lin" valueType="num">
                                          <p:cBhvr additive="base">
                                            <p:cTn id="24" dur="20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2000" fill="hold"/>
                                            <p:tgtEl>
                                              <p:spTgt spid="51"/>
                                            </p:tgtEl>
                                            <p:attrNameLst>
                                              <p:attrName>ppt_x</p:attrName>
                                            </p:attrNameLst>
                                          </p:cBhvr>
                                          <p:tavLst>
                                            <p:tav tm="0">
                                              <p:val>
                                                <p:strVal val="#ppt_x"/>
                                              </p:val>
                                            </p:tav>
                                            <p:tav tm="100000">
                                              <p:val>
                                                <p:strVal val="#ppt_x"/>
                                              </p:val>
                                            </p:tav>
                                          </p:tavLst>
                                        </p:anim>
                                        <p:anim calcmode="lin" valueType="num">
                                          <p:cBhvr additive="base">
                                            <p:cTn id="28" dur="2000" fill="hold"/>
                                            <p:tgtEl>
                                              <p:spTgt spid="51"/>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2000" fill="hold"/>
                                            <p:tgtEl>
                                              <p:spTgt spid="50"/>
                                            </p:tgtEl>
                                            <p:attrNameLst>
                                              <p:attrName>ppt_x</p:attrName>
                                            </p:attrNameLst>
                                          </p:cBhvr>
                                          <p:tavLst>
                                            <p:tav tm="0">
                                              <p:val>
                                                <p:strVal val="#ppt_x"/>
                                              </p:val>
                                            </p:tav>
                                            <p:tav tm="100000">
                                              <p:val>
                                                <p:strVal val="#ppt_x"/>
                                              </p:val>
                                            </p:tav>
                                          </p:tavLst>
                                        </p:anim>
                                        <p:anim calcmode="lin" valueType="num">
                                          <p:cBhvr additive="base">
                                            <p:cTn id="32" dur="2000" fill="hold"/>
                                            <p:tgtEl>
                                              <p:spTgt spid="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2000" fill="hold"/>
                                            <p:tgtEl>
                                              <p:spTgt spid="49"/>
                                            </p:tgtEl>
                                            <p:attrNameLst>
                                              <p:attrName>ppt_x</p:attrName>
                                            </p:attrNameLst>
                                          </p:cBhvr>
                                          <p:tavLst>
                                            <p:tav tm="0">
                                              <p:val>
                                                <p:strVal val="#ppt_x"/>
                                              </p:val>
                                            </p:tav>
                                            <p:tav tm="100000">
                                              <p:val>
                                                <p:strVal val="#ppt_x"/>
                                              </p:val>
                                            </p:tav>
                                          </p:tavLst>
                                        </p:anim>
                                        <p:anim calcmode="lin" valueType="num">
                                          <p:cBhvr additive="base">
                                            <p:cTn id="36" dur="2000" fill="hold"/>
                                            <p:tgtEl>
                                              <p:spTgt spid="4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2000" fill="hold"/>
                                            <p:tgtEl>
                                              <p:spTgt spid="48"/>
                                            </p:tgtEl>
                                            <p:attrNameLst>
                                              <p:attrName>ppt_x</p:attrName>
                                            </p:attrNameLst>
                                          </p:cBhvr>
                                          <p:tavLst>
                                            <p:tav tm="0">
                                              <p:val>
                                                <p:strVal val="#ppt_x"/>
                                              </p:val>
                                            </p:tav>
                                            <p:tav tm="100000">
                                              <p:val>
                                                <p:strVal val="#ppt_x"/>
                                              </p:val>
                                            </p:tav>
                                          </p:tavLst>
                                        </p:anim>
                                        <p:anim calcmode="lin" valueType="num">
                                          <p:cBhvr additive="base">
                                            <p:cTn id="40" dur="2000" fill="hold"/>
                                            <p:tgtEl>
                                              <p:spTgt spid="48"/>
                                            </p:tgtEl>
                                            <p:attrNameLst>
                                              <p:attrName>ppt_y</p:attrName>
                                            </p:attrNameLst>
                                          </p:cBhvr>
                                          <p:tavLst>
                                            <p:tav tm="0">
                                              <p:val>
                                                <p:strVal val="0-#ppt_h/2"/>
                                              </p:val>
                                            </p:tav>
                                            <p:tav tm="100000">
                                              <p:val>
                                                <p:strVal val="#ppt_y"/>
                                              </p:val>
                                            </p:tav>
                                          </p:tavLst>
                                        </p:anim>
                                      </p:childTnLst>
                                    </p:cTn>
                                  </p:par>
                                  <p:par>
                                    <p:cTn id="41" presetID="16" presetClass="entr" presetSubtype="21" fill="hold" nodeType="withEffect">
                                      <p:stCondLst>
                                        <p:cond delay="0"/>
                                      </p:stCondLst>
                                      <p:childTnLst>
                                        <p:set>
                                          <p:cBhvr>
                                            <p:cTn id="42" dur="1" fill="hold">
                                              <p:stCondLst>
                                                <p:cond delay="0"/>
                                              </p:stCondLst>
                                            </p:cTn>
                                            <p:tgtEl>
                                              <p:spTgt spid="57">
                                                <p:txEl>
                                                  <p:pRg st="0" end="0"/>
                                                </p:txEl>
                                              </p:spTgt>
                                            </p:tgtEl>
                                            <p:attrNameLst>
                                              <p:attrName>style.visibility</p:attrName>
                                            </p:attrNameLst>
                                          </p:cBhvr>
                                          <p:to>
                                            <p:strVal val="visible"/>
                                          </p:to>
                                        </p:set>
                                        <p:animEffect transition="in" filter="barn(inVertical)">
                                          <p:cBhvr>
                                            <p:cTn id="43" dur="2000"/>
                                            <p:tgtEl>
                                              <p:spTgt spid="57">
                                                <p:txEl>
                                                  <p:pRg st="0" end="0"/>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58">
                                                <p:txEl>
                                                  <p:pRg st="0" end="0"/>
                                                </p:txEl>
                                              </p:spTgt>
                                            </p:tgtEl>
                                            <p:attrNameLst>
                                              <p:attrName>style.visibility</p:attrName>
                                            </p:attrNameLst>
                                          </p:cBhvr>
                                          <p:to>
                                            <p:strVal val="visible"/>
                                          </p:to>
                                        </p:set>
                                        <p:animEffect transition="in" filter="wipe(down)">
                                          <p:cBhvr>
                                            <p:cTn id="46" dur="2000"/>
                                            <p:tgtEl>
                                              <p:spTgt spid="58">
                                                <p:txEl>
                                                  <p:pRg st="0" end="0"/>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2">
                                                <p:txEl>
                                                  <p:pRg st="0" end="0"/>
                                                </p:txEl>
                                              </p:spTgt>
                                            </p:tgtEl>
                                            <p:attrNameLst>
                                              <p:attrName>style.visibility</p:attrName>
                                            </p:attrNameLst>
                                          </p:cBhvr>
                                          <p:to>
                                            <p:strVal val="visible"/>
                                          </p:to>
                                        </p:set>
                                        <p:animEffect transition="in" filter="wipe(down)">
                                          <p:cBhvr>
                                            <p:cTn id="49"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Thân cây 1">
            <a:extLst>
              <a:ext uri="{FF2B5EF4-FFF2-40B4-BE49-F238E27FC236}">
                <a16:creationId xmlns:a16="http://schemas.microsoft.com/office/drawing/2014/main" id="{904E166F-3370-4DE0-AD80-616642A72539}"/>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Tán cây 2.2">
            <a:extLst>
              <a:ext uri="{FF2B5EF4-FFF2-40B4-BE49-F238E27FC236}">
                <a16:creationId xmlns:a16="http://schemas.microsoft.com/office/drawing/2014/main" id="{421D9862-427F-4FA5-B3EE-55D3205AB654}"/>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Thân cây 2.2">
            <a:extLst>
              <a:ext uri="{FF2B5EF4-FFF2-40B4-BE49-F238E27FC236}">
                <a16:creationId xmlns:a16="http://schemas.microsoft.com/office/drawing/2014/main" id="{64A9B903-D235-47E5-8F1C-8CC4AB416F7A}"/>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Tán cây 2">
            <a:extLst>
              <a:ext uri="{FF2B5EF4-FFF2-40B4-BE49-F238E27FC236}">
                <a16:creationId xmlns:a16="http://schemas.microsoft.com/office/drawing/2014/main" id="{9E132EA7-DE92-422A-9DE6-1A97E0E31224}"/>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hân cây 2">
            <a:extLst>
              <a:ext uri="{FF2B5EF4-FFF2-40B4-BE49-F238E27FC236}">
                <a16:creationId xmlns:a16="http://schemas.microsoft.com/office/drawing/2014/main" id="{441B1BB1-8C6C-4E5D-A449-31F9B8389990}"/>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87" name="!!Group 18">
            <a:extLst>
              <a:ext uri="{FF2B5EF4-FFF2-40B4-BE49-F238E27FC236}">
                <a16:creationId xmlns:a16="http://schemas.microsoft.com/office/drawing/2014/main" id="{0371579B-A345-4B87-8535-21602E1FE862}"/>
              </a:ext>
            </a:extLst>
          </p:cNvPr>
          <p:cNvGrpSpPr/>
          <p:nvPr/>
        </p:nvGrpSpPr>
        <p:grpSpPr>
          <a:xfrm flipH="1">
            <a:off x="39993" y="2421019"/>
            <a:ext cx="1177835" cy="4432152"/>
            <a:chOff x="8269148" y="2257243"/>
            <a:chExt cx="1233691" cy="4642338"/>
          </a:xfrm>
          <a:solidFill>
            <a:srgbClr val="3B3838"/>
          </a:solidFill>
        </p:grpSpPr>
        <p:sp>
          <p:nvSpPr>
            <p:cNvPr id="88" name="Freeform: Shape 87">
              <a:extLst>
                <a:ext uri="{FF2B5EF4-FFF2-40B4-BE49-F238E27FC236}">
                  <a16:creationId xmlns:a16="http://schemas.microsoft.com/office/drawing/2014/main" id="{6D6D327A-0431-4669-A3C5-A50EAC557D6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Freeform: Shape 88">
              <a:extLst>
                <a:ext uri="{FF2B5EF4-FFF2-40B4-BE49-F238E27FC236}">
                  <a16:creationId xmlns:a16="http://schemas.microsoft.com/office/drawing/2014/main" id="{2B242117-A5B3-4A6D-8320-9771BBCAFBD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0" name="!!Group 21">
            <a:extLst>
              <a:ext uri="{FF2B5EF4-FFF2-40B4-BE49-F238E27FC236}">
                <a16:creationId xmlns:a16="http://schemas.microsoft.com/office/drawing/2014/main" id="{F402FBA6-F36A-4470-991E-F64C5A7664A1}"/>
              </a:ext>
            </a:extLst>
          </p:cNvPr>
          <p:cNvGrpSpPr/>
          <p:nvPr/>
        </p:nvGrpSpPr>
        <p:grpSpPr>
          <a:xfrm>
            <a:off x="1031257" y="654593"/>
            <a:ext cx="1350499" cy="6262692"/>
            <a:chOff x="10458385" y="595308"/>
            <a:chExt cx="1350499" cy="6262692"/>
          </a:xfrm>
        </p:grpSpPr>
        <p:sp>
          <p:nvSpPr>
            <p:cNvPr id="91" name="Freeform: Shape 90">
              <a:extLst>
                <a:ext uri="{FF2B5EF4-FFF2-40B4-BE49-F238E27FC236}">
                  <a16:creationId xmlns:a16="http://schemas.microsoft.com/office/drawing/2014/main" id="{4758D654-B931-4854-B076-DDFE4BBD290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2" name="Straight Connector 91">
              <a:extLst>
                <a:ext uri="{FF2B5EF4-FFF2-40B4-BE49-F238E27FC236}">
                  <a16:creationId xmlns:a16="http://schemas.microsoft.com/office/drawing/2014/main" id="{EBFB83D8-19E7-4FF7-81B7-E8353277D212}"/>
                </a:ext>
              </a:extLst>
            </p:cNvPr>
            <p:cNvCxnSpPr>
              <a:endCxn id="9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3" name="!!Group 64">
            <a:extLst>
              <a:ext uri="{FF2B5EF4-FFF2-40B4-BE49-F238E27FC236}">
                <a16:creationId xmlns:a16="http://schemas.microsoft.com/office/drawing/2014/main" id="{CDF3504F-ACB1-471D-AE7F-2C3F7CF323B4}"/>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94" name="Rectangle 93">
              <a:extLst>
                <a:ext uri="{FF2B5EF4-FFF2-40B4-BE49-F238E27FC236}">
                  <a16:creationId xmlns:a16="http://schemas.microsoft.com/office/drawing/2014/main" id="{EE456FFE-570C-4498-9AF0-FFCB1472CDF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98D962E5-BFD3-4B99-BDB8-0CEE0E56E4F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D189F72A-BE4E-4844-A363-9AC1BFAD135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DA4AE5A3-3FAE-4B98-8F3B-B1D5EA4F780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CDCC6E22-E8E9-4B05-9751-75DEB3268E9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512F466F-C4F5-4959-A1AE-683E40D4403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02F30495-A331-46D5-8FD0-8B4F6EE6F30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9229FDBE-1C0D-49C3-8F7E-2BC2E028409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3D497662-CCB5-4067-9B45-DAE236487E2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E27EF561-D33A-4018-B3C6-138A744ABF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863A516F-9A0A-49D4-859D-31E862CDD60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059C6EF8-03E0-4E02-B802-01A99B80E0C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14688717-1DC3-4A2C-9613-2F6EDEEC3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E4E8C1EB-14BA-445F-BD0E-8516AD67CEB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1DBA0C9F-70C2-4C19-8FC4-FBAA410B0E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9" name="Rectangle 108">
              <a:extLst>
                <a:ext uri="{FF2B5EF4-FFF2-40B4-BE49-F238E27FC236}">
                  <a16:creationId xmlns:a16="http://schemas.microsoft.com/office/drawing/2014/main" id="{64B19986-65C8-403F-99E6-6332A8F88F33}"/>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10" name="!!Group 24">
            <a:extLst>
              <a:ext uri="{FF2B5EF4-FFF2-40B4-BE49-F238E27FC236}">
                <a16:creationId xmlns:a16="http://schemas.microsoft.com/office/drawing/2014/main" id="{7CB84BEE-EA51-47F6-AB91-219E8657CE27}"/>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11" name="Rectangle 110">
              <a:extLst>
                <a:ext uri="{FF2B5EF4-FFF2-40B4-BE49-F238E27FC236}">
                  <a16:creationId xmlns:a16="http://schemas.microsoft.com/office/drawing/2014/main" id="{3D583FFA-79E8-4712-BB8D-89F08052720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6D9A4304-6543-4074-A642-4376509451C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8ABB6CDF-EC59-49E7-B2E3-A0321EE3AE0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E86E140D-6D96-43D1-A13E-1CCBD636961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AEA6E077-F128-464A-8FB4-98569B97098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83905C02-AD68-4506-9802-D2D4A58C296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82A58008-DBBB-4250-9F09-0756B2928173}"/>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633B74D4-6D5E-425B-806A-F124B3B581E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EA9D4335-1B1C-4FB1-BEBC-7A5B054A0A8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34321385-D002-49EF-AC53-36B688305E4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BBA9EA37-82AB-481E-921A-042C6B18F65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6DAC24CA-2593-42BA-BF81-EAE8B9D3ECD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D8102C7D-8735-4509-AF24-C3B4D536CE0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F9201276-445F-46D2-87AA-DE441880BA9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F9F0340F-150E-42E7-B14D-62E509357D9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6" name="Rectangle 125">
              <a:extLst>
                <a:ext uri="{FF2B5EF4-FFF2-40B4-BE49-F238E27FC236}">
                  <a16:creationId xmlns:a16="http://schemas.microsoft.com/office/drawing/2014/main" id="{1F123371-CE54-4DBA-860B-090E571BD5D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27" name="!!Group 47">
            <a:extLst>
              <a:ext uri="{FF2B5EF4-FFF2-40B4-BE49-F238E27FC236}">
                <a16:creationId xmlns:a16="http://schemas.microsoft.com/office/drawing/2014/main" id="{5D72DAF7-8D0A-4306-8B29-6ED64ACE7011}"/>
              </a:ext>
            </a:extLst>
          </p:cNvPr>
          <p:cNvGrpSpPr/>
          <p:nvPr/>
        </p:nvGrpSpPr>
        <p:grpSpPr>
          <a:xfrm>
            <a:off x="-110437" y="4852327"/>
            <a:ext cx="1145426" cy="2005673"/>
            <a:chOff x="6156879" y="1263490"/>
            <a:chExt cx="2445841" cy="5564834"/>
          </a:xfrm>
          <a:solidFill>
            <a:srgbClr val="7F7F7F">
              <a:alpha val="60000"/>
            </a:srgbClr>
          </a:solidFill>
        </p:grpSpPr>
        <p:sp>
          <p:nvSpPr>
            <p:cNvPr id="128" name="Rectangle 127">
              <a:extLst>
                <a:ext uri="{FF2B5EF4-FFF2-40B4-BE49-F238E27FC236}">
                  <a16:creationId xmlns:a16="http://schemas.microsoft.com/office/drawing/2014/main" id="{082199DE-6975-4440-9C8A-96A1919ED75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1F810F31-5619-4D09-A947-B936D35434B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F860042C-F433-45B7-A386-A9FD6652172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75412872-F440-46DD-8C0C-476B193B78B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B1315F44-C24C-4ADE-958D-F6F693453B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C43E06A3-EFDF-4FB9-9A97-1BC390287CB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31B3079C-5168-45C5-BD2D-CA17E131492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D69B3FAB-47BB-4183-B6D4-C5B3A4EE9FC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3BB85026-F85B-4795-A911-5833FE3112D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ECD6A058-0685-4C97-852F-D9B61B7D4F9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4F319D44-2B8C-46DA-A6DE-8AA2233C4EA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9" name="Rectangle 138">
              <a:extLst>
                <a:ext uri="{FF2B5EF4-FFF2-40B4-BE49-F238E27FC236}">
                  <a16:creationId xmlns:a16="http://schemas.microsoft.com/office/drawing/2014/main" id="{D2C0D7DB-028C-4B07-BF5F-6112372FFB4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Rectangle 139">
              <a:extLst>
                <a:ext uri="{FF2B5EF4-FFF2-40B4-BE49-F238E27FC236}">
                  <a16:creationId xmlns:a16="http://schemas.microsoft.com/office/drawing/2014/main" id="{0E8F1BA9-69B6-4404-8919-A9EA96A6EB5A}"/>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1" name="Rectangle 140">
              <a:extLst>
                <a:ext uri="{FF2B5EF4-FFF2-40B4-BE49-F238E27FC236}">
                  <a16:creationId xmlns:a16="http://schemas.microsoft.com/office/drawing/2014/main" id="{FC2CFFDF-0AF0-4881-BDDF-4E66CE343D8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Rectangle 141">
              <a:extLst>
                <a:ext uri="{FF2B5EF4-FFF2-40B4-BE49-F238E27FC236}">
                  <a16:creationId xmlns:a16="http://schemas.microsoft.com/office/drawing/2014/main" id="{7DACF61D-86F7-4D36-BC2B-4A69264FF35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Rectangle 142">
              <a:extLst>
                <a:ext uri="{FF2B5EF4-FFF2-40B4-BE49-F238E27FC236}">
                  <a16:creationId xmlns:a16="http://schemas.microsoft.com/office/drawing/2014/main" id="{C64585C4-7AD6-4F2B-A56D-93685C343DA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144" name="Tán cây 1">
            <a:extLst>
              <a:ext uri="{FF2B5EF4-FFF2-40B4-BE49-F238E27FC236}">
                <a16:creationId xmlns:a16="http://schemas.microsoft.com/office/drawing/2014/main" id="{A4A35E1C-B4B4-4A1E-820F-DE5DC22A719F}"/>
              </a:ext>
            </a:extLst>
          </p:cNvPr>
          <p:cNvSpPr/>
          <p:nvPr/>
        </p:nvSpPr>
        <p:spPr>
          <a:xfrm>
            <a:off x="9431721" y="428100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602306" y="2952984"/>
            <a:ext cx="3334468" cy="570477"/>
          </a:xfrm>
          <a:prstGeom prst="rect">
            <a:avLst/>
          </a:prstGeom>
          <a:noFill/>
        </p:spPr>
        <p:txBody>
          <a:bodyPr wrap="square">
            <a:spAutoFit/>
          </a:bodyPr>
          <a:lstStyle/>
          <a:p>
            <a:pPr lvl="0" algn="ctr">
              <a:lnSpc>
                <a:spcPct val="120000"/>
              </a:lnSpc>
              <a:spcBef>
                <a:spcPts val="600"/>
              </a:spcBef>
              <a:spcAft>
                <a:spcPts val="600"/>
              </a:spcAft>
            </a:pPr>
            <a:r>
              <a:rPr lang="en-US" sz="2800" b="1" dirty="0">
                <a:solidFill>
                  <a:srgbClr val="019299"/>
                </a:solidFill>
                <a:effectLst/>
                <a:latin typeface="Calibri" panose="020F0502020204030204" pitchFamily="34" charset="0"/>
                <a:ea typeface="Calibri" panose="020F0502020204030204" pitchFamily="34" charset="0"/>
                <a:cs typeface="Arial" panose="020B0604020202020204" pitchFamily="34" charset="0"/>
              </a:rPr>
              <a:t>Customer Segments</a:t>
            </a:r>
            <a:endParaRPr lang="vi-VN" sz="2800" b="1" kern="0" dirty="0">
              <a:solidFill>
                <a:srgbClr val="019299"/>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1754326"/>
          </a:xfrm>
          <a:prstGeom prst="rect">
            <a:avLst/>
          </a:prstGeom>
          <a:noFill/>
        </p:spPr>
        <p:txBody>
          <a:bodyPr wrap="square" rtlCol="0">
            <a:spAutoFit/>
          </a:bodyPr>
          <a:lstStyle/>
          <a:p>
            <a:r>
              <a:rPr lang="en-US" sz="5400" b="1" dirty="0">
                <a:solidFill>
                  <a:srgbClr val="2D7974"/>
                </a:solidFill>
                <a:cs typeface="Mangal" panose="02040503050203030202" pitchFamily="18" charset="0"/>
              </a:rPr>
              <a:t>3</a:t>
            </a:r>
          </a:p>
          <a:p>
            <a:endParaRPr lang="vi-VN" sz="5400" b="1" dirty="0">
              <a:solidFill>
                <a:srgbClr val="2D7974"/>
              </a:solidFill>
              <a:cs typeface="Mangal" panose="02040503050203030202" pitchFamily="18" charset="0"/>
            </a:endParaRPr>
          </a:p>
        </p:txBody>
      </p:sp>
    </p:spTree>
    <p:extLst>
      <p:ext uri="{BB962C8B-B14F-4D97-AF65-F5344CB8AC3E}">
        <p14:creationId xmlns:p14="http://schemas.microsoft.com/office/powerpoint/2010/main" val="343991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111">
            <a:extLst>
              <a:ext uri="{FF2B5EF4-FFF2-40B4-BE49-F238E27FC236}">
                <a16:creationId xmlns:a16="http://schemas.microsoft.com/office/drawing/2014/main" id="{3E9C0002-23E9-4E51-8811-17FDD83A0F29}"/>
              </a:ext>
            </a:extLst>
          </p:cNvPr>
          <p:cNvSpPr/>
          <p:nvPr/>
        </p:nvSpPr>
        <p:spPr>
          <a:xfrm rot="2587843">
            <a:off x="1212182" y="2088769"/>
            <a:ext cx="2370117" cy="2489133"/>
          </a:xfrm>
          <a:prstGeom prst="rect">
            <a:avLst/>
          </a:prstGeom>
          <a:noFill/>
          <a:ln w="57150">
            <a:solidFill>
              <a:srgbClr val="3A9C9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1238978" y="699681"/>
            <a:ext cx="2316523" cy="2316523"/>
          </a:xfrm>
          <a:prstGeom prst="diamond">
            <a:avLst/>
          </a:prstGeom>
          <a:noFill/>
          <a:ln w="57150">
            <a:solidFill>
              <a:srgbClr val="D9D9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a:extLst>
              <a:ext uri="{FF2B5EF4-FFF2-40B4-BE49-F238E27FC236}">
                <a16:creationId xmlns:a16="http://schemas.microsoft.com/office/drawing/2014/main" id="{974FD1D9-6FC3-41A0-B69C-6472C3BDDBE7}"/>
              </a:ext>
            </a:extLst>
          </p:cNvPr>
          <p:cNvSpPr txBox="1"/>
          <p:nvPr/>
        </p:nvSpPr>
        <p:spPr>
          <a:xfrm>
            <a:off x="4409045" y="1216870"/>
            <a:ext cx="6872457" cy="502855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b="1" dirty="0">
                <a:solidFill>
                  <a:srgbClr val="FFFF00"/>
                </a:solidFill>
                <a:effectLst/>
                <a:latin typeface="Times New Roman" panose="02020603050405020304" pitchFamily="18" charset="0"/>
                <a:cs typeface="Times New Roman" panose="02020603050405020304" pitchFamily="18" charset="0"/>
              </a:rPr>
              <a:t>Divide values into intervals on a scale of 1-5</a:t>
            </a:r>
          </a:p>
          <a:p>
            <a:pPr>
              <a:lnSpc>
                <a:spcPct val="150000"/>
              </a:lnSpc>
            </a:pPr>
            <a:r>
              <a:rPr lang="en-US" dirty="0">
                <a:solidFill>
                  <a:schemeClr val="bg1"/>
                </a:solidFill>
                <a:effectLst/>
                <a:latin typeface="Times New Roman" panose="02020603050405020304" pitchFamily="18" charset="0"/>
                <a:cs typeface="Times New Roman" panose="02020603050405020304" pitchFamily="18" charset="0"/>
              </a:rPr>
              <a:t> Once you have the RFM values, continue to interval these values and assign them a score on a scale of 1-5 points, with 1 point for the lowest value and 5 points for the highest value. </a:t>
            </a:r>
          </a:p>
          <a:p>
            <a:pPr>
              <a:lnSpc>
                <a:spcPct val="150000"/>
              </a:lnSpc>
            </a:pPr>
            <a:r>
              <a:rPr lang="en-US" dirty="0">
                <a:solidFill>
                  <a:srgbClr val="FF0000"/>
                </a:solidFill>
                <a:effectLst/>
                <a:latin typeface="Times New Roman" panose="02020603050405020304" pitchFamily="18" charset="0"/>
                <a:cs typeface="Times New Roman" panose="02020603050405020304" pitchFamily="18" charset="0"/>
              </a:rPr>
              <a:t>Example </a:t>
            </a:r>
          </a:p>
          <a:p>
            <a:pPr>
              <a:lnSpc>
                <a:spcPct val="150000"/>
              </a:lnSpc>
            </a:pPr>
            <a:r>
              <a:rPr lang="en-US" dirty="0">
                <a:solidFill>
                  <a:schemeClr val="bg1"/>
                </a:solidFill>
                <a:effectLst/>
                <a:latin typeface="Times New Roman" panose="02020603050405020304" pitchFamily="18" charset="0"/>
                <a:cs typeface="Times New Roman" panose="02020603050405020304" pitchFamily="18" charset="0"/>
              </a:rPr>
              <a:t>With the Recognition criterion, new customers who make a purchase within 1 week from now will have a score of 5, while customers who have been 216 days since the last day of purchase will be scored a score of 1. The same applies to Frequency and Monetary. </a:t>
            </a:r>
          </a:p>
          <a:p>
            <a:pPr marL="285750" indent="-285750">
              <a:lnSpc>
                <a:spcPct val="150000"/>
              </a:lnSpc>
              <a:buFont typeface="Wingdings" panose="05000000000000000000" pitchFamily="2" charset="2"/>
              <a:buChar char="q"/>
            </a:pPr>
            <a:r>
              <a:rPr lang="en-US" dirty="0">
                <a:solidFill>
                  <a:schemeClr val="bg1"/>
                </a:solidFill>
                <a:effectLst/>
                <a:latin typeface="Times New Roman" panose="02020603050405020304" pitchFamily="18" charset="0"/>
                <a:cs typeface="Times New Roman" panose="02020603050405020304" pitchFamily="18" charset="0"/>
              </a:rPr>
              <a:t>The RFM value and the RFM score are different. The value is the absolute value of R–F–M for that customer, while the RFM score is a score of 1-5 based on the value after being sorted in an order.</a:t>
            </a:r>
          </a:p>
        </p:txBody>
      </p:sp>
      <p:sp>
        <p:nvSpPr>
          <p:cNvPr id="3" name="!!Rectanglenn">
            <a:extLst>
              <a:ext uri="{FF2B5EF4-FFF2-40B4-BE49-F238E27FC236}">
                <a16:creationId xmlns:a16="http://schemas.microsoft.com/office/drawing/2014/main" id="{E390684A-9A4F-4F9F-A21E-AB2073AA662E}"/>
              </a:ext>
            </a:extLst>
          </p:cNvPr>
          <p:cNvSpPr/>
          <p:nvPr/>
        </p:nvSpPr>
        <p:spPr>
          <a:xfrm rot="7905498">
            <a:off x="2091769" y="4684925"/>
            <a:ext cx="610941" cy="610941"/>
          </a:xfrm>
          <a:prstGeom prst="rect">
            <a:avLst/>
          </a:prstGeom>
          <a:solidFill>
            <a:srgbClr val="98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0" name="Group 9">
            <a:extLst>
              <a:ext uri="{FF2B5EF4-FFF2-40B4-BE49-F238E27FC236}">
                <a16:creationId xmlns:a16="http://schemas.microsoft.com/office/drawing/2014/main" id="{7C62C6AE-5E9B-4A0F-B0A9-E6BA334731AC}"/>
              </a:ext>
            </a:extLst>
          </p:cNvPr>
          <p:cNvGrpSpPr/>
          <p:nvPr/>
        </p:nvGrpSpPr>
        <p:grpSpPr>
          <a:xfrm>
            <a:off x="11170837" y="3822745"/>
            <a:ext cx="560092" cy="2762200"/>
            <a:chOff x="4470189" y="4688431"/>
            <a:chExt cx="439924" cy="2169569"/>
          </a:xfrm>
          <a:solidFill>
            <a:srgbClr val="000000"/>
          </a:solidFill>
        </p:grpSpPr>
        <p:sp>
          <p:nvSpPr>
            <p:cNvPr id="11" name="Teardrop 10">
              <a:extLst>
                <a:ext uri="{FF2B5EF4-FFF2-40B4-BE49-F238E27FC236}">
                  <a16:creationId xmlns:a16="http://schemas.microsoft.com/office/drawing/2014/main" id="{21BF2727-F192-445A-A1FC-E5B31CFBD2ED}"/>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0F364809-42BD-4F83-B397-4FA23D984BCE}"/>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id="{F3909488-CE8E-4860-B53E-1E463CD6CC5C}"/>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CF8D5A8B-CBB8-4069-86E6-39D6ED0A33E3}"/>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924F937D-EFCD-4619-9C9A-466C4DC941E6}"/>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DDCF51A6-D468-428F-9B50-2503C03241E9}"/>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Block Arc 16">
              <a:extLst>
                <a:ext uri="{FF2B5EF4-FFF2-40B4-BE49-F238E27FC236}">
                  <a16:creationId xmlns:a16="http://schemas.microsoft.com/office/drawing/2014/main" id="{A307D6E5-9435-4C51-98F6-83CAEB9CB791}"/>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8" name="Block Arc 17">
              <a:extLst>
                <a:ext uri="{FF2B5EF4-FFF2-40B4-BE49-F238E27FC236}">
                  <a16:creationId xmlns:a16="http://schemas.microsoft.com/office/drawing/2014/main" id="{06DFFF99-4DFC-4176-AC14-8BCC7BEB02AB}"/>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9" name="Graphic 18" descr="Succulent with solid fill">
            <a:extLst>
              <a:ext uri="{FF2B5EF4-FFF2-40B4-BE49-F238E27FC236}">
                <a16:creationId xmlns:a16="http://schemas.microsoft.com/office/drawing/2014/main" id="{2D94F001-97D0-4320-80C1-940F083FF7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0789" y="5848584"/>
            <a:ext cx="784726" cy="784726"/>
          </a:xfrm>
          <a:prstGeom prst="rect">
            <a:avLst/>
          </a:prstGeom>
        </p:spPr>
      </p:pic>
      <p:sp>
        <p:nvSpPr>
          <p:cNvPr id="22" name="!!ccc">
            <a:extLst>
              <a:ext uri="{FF2B5EF4-FFF2-40B4-BE49-F238E27FC236}">
                <a16:creationId xmlns:a16="http://schemas.microsoft.com/office/drawing/2014/main" id="{3A3C6013-66EC-4F54-B673-374B3CA25D7D}"/>
              </a:ext>
            </a:extLst>
          </p:cNvPr>
          <p:cNvSpPr/>
          <p:nvPr/>
        </p:nvSpPr>
        <p:spPr>
          <a:xfrm>
            <a:off x="2200569" y="-664960"/>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 name="!!vvv">
            <a:extLst>
              <a:ext uri="{FF2B5EF4-FFF2-40B4-BE49-F238E27FC236}">
                <a16:creationId xmlns:a16="http://schemas.microsoft.com/office/drawing/2014/main" id="{91C5F183-805B-46D0-9CA1-97E806436AED}"/>
              </a:ext>
            </a:extLst>
          </p:cNvPr>
          <p:cNvSpPr/>
          <p:nvPr/>
        </p:nvSpPr>
        <p:spPr>
          <a:xfrm>
            <a:off x="8705372" y="-4406437"/>
            <a:ext cx="1805417"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 name="!!2222">
            <a:extLst>
              <a:ext uri="{FF2B5EF4-FFF2-40B4-BE49-F238E27FC236}">
                <a16:creationId xmlns:a16="http://schemas.microsoft.com/office/drawing/2014/main" id="{5F6D7819-32EC-4C31-A21F-1967F7F724CD}"/>
              </a:ext>
            </a:extLst>
          </p:cNvPr>
          <p:cNvSpPr/>
          <p:nvPr/>
        </p:nvSpPr>
        <p:spPr>
          <a:xfrm rot="5400000" flipH="1">
            <a:off x="4545869" y="-5357794"/>
            <a:ext cx="3227154" cy="1002278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vuong 3">
            <a:extLst>
              <a:ext uri="{FF2B5EF4-FFF2-40B4-BE49-F238E27FC236}">
                <a16:creationId xmlns:a16="http://schemas.microsoft.com/office/drawing/2014/main" id="{C6A4CD70-E701-44D9-834D-1A01E3B85418}"/>
              </a:ext>
            </a:extLst>
          </p:cNvPr>
          <p:cNvSpPr/>
          <p:nvPr/>
        </p:nvSpPr>
        <p:spPr>
          <a:xfrm rot="16200000">
            <a:off x="2922079" y="-2369696"/>
            <a:ext cx="6347842" cy="11658599"/>
          </a:xfrm>
          <a:prstGeom prst="rect">
            <a:avLst/>
          </a:prstGeom>
          <a:noFill/>
          <a:ln w="57150">
            <a:solidFill>
              <a:srgbClr val="3A9C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7" name="Straight Connector 26">
            <a:extLst>
              <a:ext uri="{FF2B5EF4-FFF2-40B4-BE49-F238E27FC236}">
                <a16:creationId xmlns:a16="http://schemas.microsoft.com/office/drawing/2014/main" id="{A299D309-7116-4AA0-A41F-719B8F032EA6}"/>
              </a:ext>
            </a:extLst>
          </p:cNvPr>
          <p:cNvCxnSpPr>
            <a:cxnSpLocks/>
          </p:cNvCxnSpPr>
          <p:nvPr/>
        </p:nvCxnSpPr>
        <p:spPr>
          <a:xfrm>
            <a:off x="6443693" y="-2409442"/>
            <a:ext cx="0" cy="449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Hình ảnh 3" descr="Ảnh có chứa ảnh chụp màn hình, người, thiết kế, minh họa&#10;&#10;Mô tả được tạo tự động">
            <a:extLst>
              <a:ext uri="{FF2B5EF4-FFF2-40B4-BE49-F238E27FC236}">
                <a16:creationId xmlns:a16="http://schemas.microsoft.com/office/drawing/2014/main" id="{6E07E48A-F75E-FB95-D0EF-50D384D546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407" y="2132792"/>
            <a:ext cx="3720121" cy="2325076"/>
          </a:xfrm>
          <a:prstGeom prst="rect">
            <a:avLst/>
          </a:prstGeom>
        </p:spPr>
      </p:pic>
      <p:sp>
        <p:nvSpPr>
          <p:cNvPr id="2" name="TextBox 45">
            <a:extLst>
              <a:ext uri="{FF2B5EF4-FFF2-40B4-BE49-F238E27FC236}">
                <a16:creationId xmlns:a16="http://schemas.microsoft.com/office/drawing/2014/main" id="{BD6B1B85-FDCC-D4C4-3C34-103E7F5135DE}"/>
              </a:ext>
            </a:extLst>
          </p:cNvPr>
          <p:cNvSpPr txBox="1"/>
          <p:nvPr/>
        </p:nvSpPr>
        <p:spPr>
          <a:xfrm>
            <a:off x="266700" y="537253"/>
            <a:ext cx="8626127" cy="429028"/>
          </a:xfrm>
          <a:prstGeom prst="rect">
            <a:avLst/>
          </a:prstGeom>
          <a:noFill/>
        </p:spPr>
        <p:txBody>
          <a:bodyPr wrap="square">
            <a:spAutoFit/>
          </a:bodyPr>
          <a:lstStyle/>
          <a:p>
            <a:pPr algn="ctr">
              <a:lnSpc>
                <a:spcPct val="120000"/>
              </a:lnSpc>
              <a:spcBef>
                <a:spcPts val="600"/>
              </a:spcBef>
              <a:spcAft>
                <a:spcPts val="600"/>
              </a:spcAft>
            </a:pPr>
            <a:r>
              <a:rPr lang="en-US" sz="2000" b="1" kern="100" dirty="0">
                <a:solidFill>
                  <a:srgbClr val="01E9F5"/>
                </a:solidFill>
                <a:effectLst/>
                <a:latin typeface="Times New Roman" panose="02020603050405020304" pitchFamily="18" charset="0"/>
                <a:ea typeface="Calibri" panose="020F0502020204030204" pitchFamily="34" charset="0"/>
              </a:rPr>
              <a:t>1.</a:t>
            </a:r>
            <a:r>
              <a:rPr lang="en-US" sz="2000" b="1" dirty="0">
                <a:solidFill>
                  <a:srgbClr val="01E9F5"/>
                </a:solidFill>
                <a:effectLst/>
                <a:latin typeface="Segoe UI Web (West European)"/>
              </a:rPr>
              <a:t> </a:t>
            </a:r>
            <a:r>
              <a:rPr lang="en-US" sz="2000" b="1" dirty="0">
                <a:solidFill>
                  <a:srgbClr val="01E9F5"/>
                </a:solidFill>
                <a:effectLst/>
                <a:latin typeface="Times New Roman" panose="02020603050405020304" pitchFamily="18" charset="0"/>
                <a:cs typeface="Times New Roman" panose="02020603050405020304" pitchFamily="18" charset="0"/>
              </a:rPr>
              <a:t>How to analyze RFM for effective customer segmentation?</a:t>
            </a:r>
          </a:p>
        </p:txBody>
      </p:sp>
    </p:spTree>
    <p:extLst>
      <p:ext uri="{BB962C8B-B14F-4D97-AF65-F5344CB8AC3E}">
        <p14:creationId xmlns:p14="http://schemas.microsoft.com/office/powerpoint/2010/main" val="317305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2222">
            <a:extLst>
              <a:ext uri="{FF2B5EF4-FFF2-40B4-BE49-F238E27FC236}">
                <a16:creationId xmlns:a16="http://schemas.microsoft.com/office/drawing/2014/main" id="{E5F756A9-8BEC-43AC-BA87-D20BEC866128}"/>
              </a:ext>
            </a:extLst>
          </p:cNvPr>
          <p:cNvSpPr/>
          <p:nvPr/>
        </p:nvSpPr>
        <p:spPr>
          <a:xfrm rot="5400000" flipH="1">
            <a:off x="5559139" y="-3023966"/>
            <a:ext cx="568512" cy="7215359"/>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3244420" y="347303"/>
            <a:ext cx="5197951" cy="400110"/>
          </a:xfrm>
          <a:prstGeom prst="rect">
            <a:avLst/>
          </a:prstGeom>
          <a:noFill/>
        </p:spPr>
        <p:txBody>
          <a:bodyPr wrap="square">
            <a:spAutoFit/>
          </a:bodyPr>
          <a:lstStyle/>
          <a:p>
            <a:r>
              <a:rPr lang="en-US" sz="2000" dirty="0">
                <a:solidFill>
                  <a:srgbClr val="01E9F5"/>
                </a:solidFill>
                <a:effectLst/>
                <a:latin typeface="Times New Roman" panose="02020603050405020304" pitchFamily="18" charset="0"/>
                <a:cs typeface="Times New Roman" panose="02020603050405020304" pitchFamily="18" charset="0"/>
              </a:rPr>
              <a:t>THE TWO MOST COMMON METHODS</a:t>
            </a:r>
          </a:p>
        </p:txBody>
      </p:sp>
      <p:sp>
        <p:nvSpPr>
          <p:cNvPr id="19" name="TextBox 18">
            <a:extLst>
              <a:ext uri="{FF2B5EF4-FFF2-40B4-BE49-F238E27FC236}">
                <a16:creationId xmlns:a16="http://schemas.microsoft.com/office/drawing/2014/main" id="{40608A90-9F57-45FC-AEA5-382CAB4D0D78}"/>
              </a:ext>
            </a:extLst>
          </p:cNvPr>
          <p:cNvSpPr txBox="1"/>
          <p:nvPr/>
        </p:nvSpPr>
        <p:spPr>
          <a:xfrm>
            <a:off x="1072403" y="2042128"/>
            <a:ext cx="11325664" cy="4272773"/>
          </a:xfrm>
          <a:prstGeom prst="rect">
            <a:avLst/>
          </a:prstGeom>
          <a:noFill/>
        </p:spPr>
        <p:txBody>
          <a:bodyPr wrap="square">
            <a:spAutoFit/>
          </a:bodyPr>
          <a:lstStyle/>
          <a:p>
            <a:pPr>
              <a:lnSpc>
                <a:spcPct val="150000"/>
              </a:lnSpc>
            </a:pPr>
            <a:r>
              <a:rPr lang="en-US" dirty="0">
                <a:solidFill>
                  <a:schemeClr val="bg1"/>
                </a:solidFill>
                <a:effectLst/>
                <a:latin typeface="Times New Roman" panose="02020603050405020304" pitchFamily="18" charset="0"/>
                <a:cs typeface="Times New Roman" panose="02020603050405020304" pitchFamily="18" charset="0"/>
              </a:rPr>
              <a:t>You can assign a Recency score on a 5-point scale with intervals:</a:t>
            </a:r>
          </a:p>
          <a:p>
            <a:pPr>
              <a:lnSpc>
                <a:spcPct val="150000"/>
              </a:lnSpc>
            </a:pPr>
            <a:r>
              <a:rPr lang="en-US" dirty="0">
                <a:solidFill>
                  <a:srgbClr val="01E9F5"/>
                </a:solidFill>
                <a:effectLst/>
                <a:latin typeface="Times New Roman" panose="02020603050405020304" pitchFamily="18" charset="0"/>
                <a:cs typeface="Times New Roman" panose="02020603050405020304" pitchFamily="18" charset="0"/>
              </a:rPr>
              <a:t> • 5 points: </a:t>
            </a:r>
            <a:r>
              <a:rPr lang="en-US" dirty="0">
                <a:solidFill>
                  <a:schemeClr val="bg1"/>
                </a:solidFill>
                <a:effectLst/>
                <a:latin typeface="Times New Roman" panose="02020603050405020304" pitchFamily="18" charset="0"/>
                <a:cs typeface="Times New Roman" panose="02020603050405020304" pitchFamily="18" charset="0"/>
              </a:rPr>
              <a:t>New customers have transactions and purchases in 24 hours. </a:t>
            </a:r>
          </a:p>
          <a:p>
            <a:pPr>
              <a:lnSpc>
                <a:spcPct val="150000"/>
              </a:lnSpc>
            </a:pPr>
            <a:r>
              <a:rPr lang="en-US" dirty="0">
                <a:solidFill>
                  <a:srgbClr val="01E9F5"/>
                </a:solidFill>
                <a:effectLst/>
                <a:latin typeface="Times New Roman" panose="02020603050405020304" pitchFamily="18" charset="0"/>
                <a:cs typeface="Times New Roman" panose="02020603050405020304" pitchFamily="18" charset="0"/>
              </a:rPr>
              <a:t>• 4 points: </a:t>
            </a:r>
            <a:r>
              <a:rPr lang="en-US" dirty="0">
                <a:solidFill>
                  <a:schemeClr val="bg1"/>
                </a:solidFill>
                <a:effectLst/>
                <a:latin typeface="Times New Roman" panose="02020603050405020304" pitchFamily="18" charset="0"/>
                <a:cs typeface="Times New Roman" panose="02020603050405020304" pitchFamily="18" charset="0"/>
              </a:rPr>
              <a:t>New customers have made transactions and purchases within the last 3 days.</a:t>
            </a:r>
          </a:p>
          <a:p>
            <a:pPr>
              <a:lnSpc>
                <a:spcPct val="150000"/>
              </a:lnSpc>
            </a:pPr>
            <a:r>
              <a:rPr lang="en-US" dirty="0">
                <a:solidFill>
                  <a:srgbClr val="01E9F5"/>
                </a:solidFill>
                <a:effectLst/>
                <a:latin typeface="Times New Roman" panose="02020603050405020304" pitchFamily="18" charset="0"/>
                <a:cs typeface="Times New Roman" panose="02020603050405020304" pitchFamily="18" charset="0"/>
              </a:rPr>
              <a:t> • 3 points: </a:t>
            </a:r>
            <a:r>
              <a:rPr lang="en-US" dirty="0">
                <a:solidFill>
                  <a:schemeClr val="bg1"/>
                </a:solidFill>
                <a:effectLst/>
                <a:latin typeface="Times New Roman" panose="02020603050405020304" pitchFamily="18" charset="0"/>
                <a:cs typeface="Times New Roman" panose="02020603050405020304" pitchFamily="18" charset="0"/>
              </a:rPr>
              <a:t>The customer has the last transaction and purchase in the last 30 days. </a:t>
            </a:r>
          </a:p>
          <a:p>
            <a:pPr>
              <a:lnSpc>
                <a:spcPct val="150000"/>
              </a:lnSpc>
            </a:pPr>
            <a:r>
              <a:rPr lang="en-US" dirty="0">
                <a:solidFill>
                  <a:srgbClr val="01E9F5"/>
                </a:solidFill>
                <a:effectLst/>
                <a:latin typeface="Times New Roman" panose="02020603050405020304" pitchFamily="18" charset="0"/>
                <a:cs typeface="Times New Roman" panose="02020603050405020304" pitchFamily="18" charset="0"/>
              </a:rPr>
              <a:t>• 2 points: </a:t>
            </a:r>
            <a:r>
              <a:rPr lang="en-US" dirty="0">
                <a:solidFill>
                  <a:schemeClr val="bg1"/>
                </a:solidFill>
                <a:effectLst/>
                <a:latin typeface="Times New Roman" panose="02020603050405020304" pitchFamily="18" charset="0"/>
                <a:cs typeface="Times New Roman" panose="02020603050405020304" pitchFamily="18" charset="0"/>
              </a:rPr>
              <a:t>The customer has the last transaction and purchase within the last 180 days. </a:t>
            </a:r>
          </a:p>
          <a:p>
            <a:pPr>
              <a:lnSpc>
                <a:spcPct val="150000"/>
              </a:lnSpc>
            </a:pPr>
            <a:r>
              <a:rPr lang="en-US" dirty="0">
                <a:solidFill>
                  <a:srgbClr val="01E9F5"/>
                </a:solidFill>
                <a:effectLst/>
                <a:latin typeface="Times New Roman" panose="02020603050405020304" pitchFamily="18" charset="0"/>
                <a:cs typeface="Times New Roman" panose="02020603050405020304" pitchFamily="18" charset="0"/>
              </a:rPr>
              <a:t>• 1 point: </a:t>
            </a:r>
            <a:r>
              <a:rPr lang="en-US" dirty="0">
                <a:solidFill>
                  <a:schemeClr val="bg1"/>
                </a:solidFill>
                <a:effectLst/>
                <a:latin typeface="Times New Roman" panose="02020603050405020304" pitchFamily="18" charset="0"/>
                <a:cs typeface="Times New Roman" panose="02020603050405020304" pitchFamily="18" charset="0"/>
              </a:rPr>
              <a:t>The client last traded further than 180 days.</a:t>
            </a:r>
          </a:p>
          <a:p>
            <a:pPr>
              <a:lnSpc>
                <a:spcPct val="150000"/>
              </a:lnSpc>
            </a:pPr>
            <a:endParaRPr lang="en-US" dirty="0">
              <a:solidFill>
                <a:schemeClr val="bg1"/>
              </a:solidFill>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solidFill>
                  <a:schemeClr val="bg1"/>
                </a:solidFill>
                <a:effectLst/>
                <a:latin typeface="Times New Roman" panose="02020603050405020304" pitchFamily="18" charset="0"/>
                <a:cs typeface="Times New Roman" panose="02020603050405020304" pitchFamily="18" charset="0"/>
              </a:rPr>
              <a:t> </a:t>
            </a:r>
            <a:r>
              <a:rPr lang="en-US" dirty="0">
                <a:solidFill>
                  <a:srgbClr val="95F7FB"/>
                </a:solidFill>
                <a:effectLst/>
                <a:latin typeface="Times New Roman" panose="02020603050405020304" pitchFamily="18" charset="0"/>
                <a:cs typeface="Times New Roman" panose="02020603050405020304" pitchFamily="18" charset="0"/>
              </a:rPr>
              <a:t>With this method, it is necessary to define the range for each value range and assign a score level to different value ranges. Based on this, you will have 3 score scales R - F - M.</a:t>
            </a:r>
          </a:p>
          <a:p>
            <a:pPr marL="285750" indent="-285750" algn="just">
              <a:lnSpc>
                <a:spcPct val="200000"/>
              </a:lnSpc>
              <a:spcBef>
                <a:spcPts val="600"/>
              </a:spcBef>
              <a:buFont typeface="Wingdings" panose="05000000000000000000" pitchFamily="2" charset="2"/>
              <a:buChar char="§"/>
            </a:pPr>
            <a:endParaRPr lang="vi-VN" sz="1400" dirty="0"/>
          </a:p>
        </p:txBody>
      </p:sp>
      <p:sp>
        <p:nvSpPr>
          <p:cNvPr id="6" name="!!ccc">
            <a:extLst>
              <a:ext uri="{FF2B5EF4-FFF2-40B4-BE49-F238E27FC236}">
                <a16:creationId xmlns:a16="http://schemas.microsoft.com/office/drawing/2014/main" id="{514C2B24-214D-4324-B29C-156F94101C3B}"/>
              </a:ext>
            </a:extLst>
          </p:cNvPr>
          <p:cNvSpPr/>
          <p:nvPr/>
        </p:nvSpPr>
        <p:spPr>
          <a:xfrm>
            <a:off x="1688985" y="1025140"/>
            <a:ext cx="2743200" cy="449463"/>
          </a:xfrm>
          <a:prstGeom prst="rect">
            <a:avLst/>
          </a:pr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TextBox 1">
            <a:extLst>
              <a:ext uri="{FF2B5EF4-FFF2-40B4-BE49-F238E27FC236}">
                <a16:creationId xmlns:a16="http://schemas.microsoft.com/office/drawing/2014/main" id="{4830BFF5-67FE-4B3B-811F-E7E51BDB7941}"/>
              </a:ext>
            </a:extLst>
          </p:cNvPr>
          <p:cNvSpPr txBox="1"/>
          <p:nvPr/>
        </p:nvSpPr>
        <p:spPr>
          <a:xfrm>
            <a:off x="1688985" y="1061822"/>
            <a:ext cx="2862490" cy="369332"/>
          </a:xfrm>
          <a:prstGeom prst="rect">
            <a:avLst/>
          </a:prstGeom>
          <a:noFill/>
        </p:spPr>
        <p:txBody>
          <a:bodyPr wrap="square" rtlCol="0">
            <a:spAutoFit/>
          </a:bodyPr>
          <a:lstStyle/>
          <a:p>
            <a:r>
              <a:rPr lang="vi-VN" b="1" dirty="0" err="1">
                <a:solidFill>
                  <a:schemeClr val="bg1"/>
                </a:solidFill>
                <a:effectLst/>
                <a:latin typeface="Segoe UI Web (West European)"/>
              </a:rPr>
              <a:t>Simple</a:t>
            </a:r>
            <a:r>
              <a:rPr lang="vi-VN" b="1" dirty="0">
                <a:solidFill>
                  <a:schemeClr val="bg1"/>
                </a:solidFill>
                <a:effectLst/>
                <a:latin typeface="Segoe UI Web (West European)"/>
              </a:rPr>
              <a:t> </a:t>
            </a:r>
            <a:r>
              <a:rPr lang="vi-VN" b="1" dirty="0" err="1">
                <a:solidFill>
                  <a:schemeClr val="bg1"/>
                </a:solidFill>
                <a:effectLst/>
                <a:latin typeface="Segoe UI Web (West European)"/>
              </a:rPr>
              <a:t>interval</a:t>
            </a:r>
            <a:r>
              <a:rPr lang="vi-VN" b="1" dirty="0">
                <a:solidFill>
                  <a:schemeClr val="bg1"/>
                </a:solidFill>
                <a:effectLst/>
                <a:latin typeface="Segoe UI Web (West European)"/>
              </a:rPr>
              <a:t> </a:t>
            </a:r>
            <a:r>
              <a:rPr lang="vi-VN" b="1" dirty="0" err="1">
                <a:solidFill>
                  <a:schemeClr val="bg1"/>
                </a:solidFill>
                <a:effectLst/>
                <a:latin typeface="Segoe UI Web (West European)"/>
              </a:rPr>
              <a:t>division</a:t>
            </a:r>
            <a:endParaRPr lang="vi-VN" b="1" dirty="0">
              <a:solidFill>
                <a:schemeClr val="bg1"/>
              </a:solidFill>
              <a:effectLst/>
              <a:latin typeface="Segoe UI Web (West European)"/>
            </a:endParaRPr>
          </a:p>
        </p:txBody>
      </p:sp>
      <p:sp>
        <p:nvSpPr>
          <p:cNvPr id="79" name="!!vuong 3">
            <a:extLst>
              <a:ext uri="{FF2B5EF4-FFF2-40B4-BE49-F238E27FC236}">
                <a16:creationId xmlns:a16="http://schemas.microsoft.com/office/drawing/2014/main" id="{D7D49F20-7FA3-4935-85F0-38DF8929376C}"/>
              </a:ext>
            </a:extLst>
          </p:cNvPr>
          <p:cNvSpPr/>
          <p:nvPr/>
        </p:nvSpPr>
        <p:spPr>
          <a:xfrm rot="16200000">
            <a:off x="3767477" y="-1630336"/>
            <a:ext cx="4518148" cy="11291096"/>
          </a:xfrm>
          <a:prstGeom prst="rect">
            <a:avLst/>
          </a:prstGeom>
          <a:noFill/>
          <a:ln w="57150">
            <a:solidFill>
              <a:srgbClr val="3A9C9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vuong 4">
            <a:extLst>
              <a:ext uri="{FF2B5EF4-FFF2-40B4-BE49-F238E27FC236}">
                <a16:creationId xmlns:a16="http://schemas.microsoft.com/office/drawing/2014/main" id="{F7CC7022-9622-4799-9C34-DDA14FF32CC8}"/>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vuong 3">
            <a:extLst>
              <a:ext uri="{FF2B5EF4-FFF2-40B4-BE49-F238E27FC236}">
                <a16:creationId xmlns:a16="http://schemas.microsoft.com/office/drawing/2014/main" id="{AAB9149D-9825-4A01-A420-60BCB64D7928}"/>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vuong 2">
            <a:extLst>
              <a:ext uri="{FF2B5EF4-FFF2-40B4-BE49-F238E27FC236}">
                <a16:creationId xmlns:a16="http://schemas.microsoft.com/office/drawing/2014/main" id="{D0DA12F5-271C-46D7-9713-5F4CD4CFED38}"/>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vuong 1">
            <a:extLst>
              <a:ext uri="{FF2B5EF4-FFF2-40B4-BE49-F238E27FC236}">
                <a16:creationId xmlns:a16="http://schemas.microsoft.com/office/drawing/2014/main" id="{8C4236C5-949C-4BD9-AF1D-D99370682F85}"/>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vuong 0">
            <a:extLst>
              <a:ext uri="{FF2B5EF4-FFF2-40B4-BE49-F238E27FC236}">
                <a16:creationId xmlns:a16="http://schemas.microsoft.com/office/drawing/2014/main" id="{D15463B1-52BC-4320-BCDD-8DD5D540D66D}"/>
              </a:ext>
            </a:extLst>
          </p:cNvPr>
          <p:cNvSpPr/>
          <p:nvPr/>
        </p:nvSpPr>
        <p:spPr>
          <a:xfrm rot="5400000">
            <a:off x="-1033237" y="-3699784"/>
            <a:ext cx="14347803" cy="14347803"/>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91" name="!!Group 18">
            <a:extLst>
              <a:ext uri="{FF2B5EF4-FFF2-40B4-BE49-F238E27FC236}">
                <a16:creationId xmlns:a16="http://schemas.microsoft.com/office/drawing/2014/main" id="{AB51911D-BC75-4DA8-89BC-5A474D879096}"/>
              </a:ext>
            </a:extLst>
          </p:cNvPr>
          <p:cNvGrpSpPr/>
          <p:nvPr/>
        </p:nvGrpSpPr>
        <p:grpSpPr>
          <a:xfrm flipH="1">
            <a:off x="-7544830" y="2380422"/>
            <a:ext cx="1177835" cy="4432152"/>
            <a:chOff x="8269148" y="2257243"/>
            <a:chExt cx="1233691" cy="4642338"/>
          </a:xfrm>
          <a:solidFill>
            <a:srgbClr val="3B3838"/>
          </a:solidFill>
        </p:grpSpPr>
        <p:sp>
          <p:nvSpPr>
            <p:cNvPr id="92" name="Freeform: Shape 91">
              <a:extLst>
                <a:ext uri="{FF2B5EF4-FFF2-40B4-BE49-F238E27FC236}">
                  <a16:creationId xmlns:a16="http://schemas.microsoft.com/office/drawing/2014/main" id="{F1842AD6-80EE-4F7F-A6C1-91CAFC011E3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Freeform: Shape 92">
              <a:extLst>
                <a:ext uri="{FF2B5EF4-FFF2-40B4-BE49-F238E27FC236}">
                  <a16:creationId xmlns:a16="http://schemas.microsoft.com/office/drawing/2014/main" id="{02B6AFE8-C6E3-4BD4-82EF-EA67B23ABA5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4" name="!!Group 21">
            <a:extLst>
              <a:ext uri="{FF2B5EF4-FFF2-40B4-BE49-F238E27FC236}">
                <a16:creationId xmlns:a16="http://schemas.microsoft.com/office/drawing/2014/main" id="{8AB54A1D-D449-4A81-921B-2D5D95EA4CD3}"/>
              </a:ext>
            </a:extLst>
          </p:cNvPr>
          <p:cNvGrpSpPr/>
          <p:nvPr/>
        </p:nvGrpSpPr>
        <p:grpSpPr>
          <a:xfrm>
            <a:off x="-3933433" y="712881"/>
            <a:ext cx="1350499" cy="6262692"/>
            <a:chOff x="10458385" y="595308"/>
            <a:chExt cx="1350499" cy="6262692"/>
          </a:xfrm>
        </p:grpSpPr>
        <p:sp>
          <p:nvSpPr>
            <p:cNvPr id="95" name="Freeform: Shape 94">
              <a:extLst>
                <a:ext uri="{FF2B5EF4-FFF2-40B4-BE49-F238E27FC236}">
                  <a16:creationId xmlns:a16="http://schemas.microsoft.com/office/drawing/2014/main" id="{0A69028C-A890-489D-9D62-C89820E940BC}"/>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7" name="Straight Connector 96">
              <a:extLst>
                <a:ext uri="{FF2B5EF4-FFF2-40B4-BE49-F238E27FC236}">
                  <a16:creationId xmlns:a16="http://schemas.microsoft.com/office/drawing/2014/main" id="{FEDBE3D8-F90F-4892-A4E6-0C2DEDF55373}"/>
                </a:ext>
              </a:extLst>
            </p:cNvPr>
            <p:cNvCxnSpPr>
              <a:endCxn id="9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8" name="!!Group 24">
            <a:extLst>
              <a:ext uri="{FF2B5EF4-FFF2-40B4-BE49-F238E27FC236}">
                <a16:creationId xmlns:a16="http://schemas.microsoft.com/office/drawing/2014/main" id="{915AEC5E-A70A-47A8-A6E6-8336CB3F2416}"/>
              </a:ext>
            </a:extLst>
          </p:cNvPr>
          <p:cNvGrpSpPr/>
          <p:nvPr/>
        </p:nvGrpSpPr>
        <p:grpSpPr>
          <a:xfrm>
            <a:off x="-1610322" y="5363526"/>
            <a:ext cx="913741" cy="1532965"/>
            <a:chOff x="6156878" y="1263490"/>
            <a:chExt cx="2445840" cy="5564834"/>
          </a:xfrm>
          <a:solidFill>
            <a:schemeClr val="tx1">
              <a:lumMod val="65000"/>
              <a:lumOff val="35000"/>
              <a:alpha val="60000"/>
            </a:schemeClr>
          </a:solidFill>
        </p:grpSpPr>
        <p:sp>
          <p:nvSpPr>
            <p:cNvPr id="100" name="Rectangle 99">
              <a:extLst>
                <a:ext uri="{FF2B5EF4-FFF2-40B4-BE49-F238E27FC236}">
                  <a16:creationId xmlns:a16="http://schemas.microsoft.com/office/drawing/2014/main" id="{E3E55EDB-8EC5-40D2-A6E6-1F7398C3814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5E8F3B47-B0C1-4AD3-9841-5A02365E2DD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15EE20DF-263F-4B5A-8F42-09EF2D83E72D}"/>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FD679B1B-FA20-4C43-851A-63D04B18932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350171F5-D5BC-466A-8E43-A3019AB2825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FAA51E1D-1F50-43F5-8EFE-5D8BA94FAEA4}"/>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C1D5EB4F-E90B-4139-A05B-ADD4A352AB6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73DAB62B-ABA0-4F5E-B8C8-785C5A05E930}"/>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D9B97615-8F1E-4C37-8A84-936E3169590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9" name="Rectangle 108">
              <a:extLst>
                <a:ext uri="{FF2B5EF4-FFF2-40B4-BE49-F238E27FC236}">
                  <a16:creationId xmlns:a16="http://schemas.microsoft.com/office/drawing/2014/main" id="{E9C63DDC-B856-44F1-9682-5DD0E392D39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0" name="Rectangle 109">
              <a:extLst>
                <a:ext uri="{FF2B5EF4-FFF2-40B4-BE49-F238E27FC236}">
                  <a16:creationId xmlns:a16="http://schemas.microsoft.com/office/drawing/2014/main" id="{2DF4B1D5-5027-4C3E-B618-2764D184235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19E8405A-8A31-45F4-81B1-A9FA6463828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838C39B9-04AB-4BF0-8FEA-ECD4F17F30A3}"/>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E514B125-B8A1-4C37-9C3D-395EA4AB58E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537DAB04-2631-4B1A-AB7A-15C2007755B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6E19B36D-8803-4CEF-8BB4-88A54B68329A}"/>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16" name="!!Group 47">
            <a:extLst>
              <a:ext uri="{FF2B5EF4-FFF2-40B4-BE49-F238E27FC236}">
                <a16:creationId xmlns:a16="http://schemas.microsoft.com/office/drawing/2014/main" id="{B41A2AE3-E76B-47F3-B943-F6DF3D036104}"/>
              </a:ext>
            </a:extLst>
          </p:cNvPr>
          <p:cNvGrpSpPr/>
          <p:nvPr/>
        </p:nvGrpSpPr>
        <p:grpSpPr>
          <a:xfrm>
            <a:off x="-5392604" y="4017474"/>
            <a:ext cx="933795" cy="2911217"/>
            <a:chOff x="6156878" y="1263490"/>
            <a:chExt cx="2445840" cy="5564834"/>
          </a:xfrm>
          <a:solidFill>
            <a:schemeClr val="tx1">
              <a:lumMod val="95000"/>
              <a:lumOff val="5000"/>
              <a:alpha val="60000"/>
            </a:schemeClr>
          </a:solidFill>
        </p:grpSpPr>
        <p:sp>
          <p:nvSpPr>
            <p:cNvPr id="117" name="Rectangle 116">
              <a:extLst>
                <a:ext uri="{FF2B5EF4-FFF2-40B4-BE49-F238E27FC236}">
                  <a16:creationId xmlns:a16="http://schemas.microsoft.com/office/drawing/2014/main" id="{7017EBEB-377B-47D6-9C98-1424E2E92FA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B0C6B743-39D8-4A3A-87E8-73FF61088C9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20E2F935-6EF6-4463-90F6-24C59238ACB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E2FFC02F-DCC5-4B32-A4C4-B29CC172E7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76F4BA41-9B87-4E38-8D0D-C4042BEB4EA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28C8BDAC-169B-4344-87E0-E59DD469360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D8BF3F19-7486-4ADF-9623-48E5E2B1FA02}"/>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CBF49A06-DFA1-4BC8-BC7C-6AF22100065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3B91D2AB-5453-46C7-A582-068E2FDFD28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6" name="Rectangle 125">
              <a:extLst>
                <a:ext uri="{FF2B5EF4-FFF2-40B4-BE49-F238E27FC236}">
                  <a16:creationId xmlns:a16="http://schemas.microsoft.com/office/drawing/2014/main" id="{C3D94998-0D76-4A3F-B495-6AD7EC50E9E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7" name="Rectangle 126">
              <a:extLst>
                <a:ext uri="{FF2B5EF4-FFF2-40B4-BE49-F238E27FC236}">
                  <a16:creationId xmlns:a16="http://schemas.microsoft.com/office/drawing/2014/main" id="{33A01E13-468A-4F63-9A8E-2A6E09B48D2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8" name="Rectangle 127">
              <a:extLst>
                <a:ext uri="{FF2B5EF4-FFF2-40B4-BE49-F238E27FC236}">
                  <a16:creationId xmlns:a16="http://schemas.microsoft.com/office/drawing/2014/main" id="{03CEED44-2662-4426-95A3-18EEF28DA1E2}"/>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ED51F35D-7B1F-4F50-B461-669C08B6D66B}"/>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D407F383-B7ED-4A6B-BAED-B471402FF31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E131F601-A18A-4AD7-AACD-DE501BBD184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37295AB7-D6F9-4104-B4C9-780FADAA34A1}"/>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33" name="!!Group 64">
            <a:extLst>
              <a:ext uri="{FF2B5EF4-FFF2-40B4-BE49-F238E27FC236}">
                <a16:creationId xmlns:a16="http://schemas.microsoft.com/office/drawing/2014/main" id="{ABB9F376-DA52-4B1B-821D-2B78D958F9B6}"/>
              </a:ext>
            </a:extLst>
          </p:cNvPr>
          <p:cNvGrpSpPr/>
          <p:nvPr/>
        </p:nvGrpSpPr>
        <p:grpSpPr>
          <a:xfrm>
            <a:off x="-10033366" y="4593155"/>
            <a:ext cx="1145426" cy="2005673"/>
            <a:chOff x="6156879" y="1263490"/>
            <a:chExt cx="2445841" cy="5564834"/>
          </a:xfrm>
          <a:solidFill>
            <a:srgbClr val="7F7F7F">
              <a:alpha val="60000"/>
            </a:srgbClr>
          </a:solidFill>
        </p:grpSpPr>
        <p:sp>
          <p:nvSpPr>
            <p:cNvPr id="134" name="Rectangle 133">
              <a:extLst>
                <a:ext uri="{FF2B5EF4-FFF2-40B4-BE49-F238E27FC236}">
                  <a16:creationId xmlns:a16="http://schemas.microsoft.com/office/drawing/2014/main" id="{47169107-CD95-4F5F-8263-1F26AB85FB26}"/>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40E66016-CBD5-4E4B-8AB7-CCF1FC05256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ACE8B9A9-0010-4A21-9CA2-1053F10ED79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8AB28981-89C6-49BC-AE16-FE8A01B5266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7B5492EA-1030-4AA9-A4EC-7AEFFC19350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9" name="Rectangle 138">
              <a:extLst>
                <a:ext uri="{FF2B5EF4-FFF2-40B4-BE49-F238E27FC236}">
                  <a16:creationId xmlns:a16="http://schemas.microsoft.com/office/drawing/2014/main" id="{27F32833-F4A4-4EC4-9876-D0415EF56EF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Rectangle 139">
              <a:extLst>
                <a:ext uri="{FF2B5EF4-FFF2-40B4-BE49-F238E27FC236}">
                  <a16:creationId xmlns:a16="http://schemas.microsoft.com/office/drawing/2014/main" id="{B0AE9CE6-E876-47F5-84BC-BDBF91504C8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1" name="Rectangle 140">
              <a:extLst>
                <a:ext uri="{FF2B5EF4-FFF2-40B4-BE49-F238E27FC236}">
                  <a16:creationId xmlns:a16="http://schemas.microsoft.com/office/drawing/2014/main" id="{AA55FAD5-08A2-4FA6-B720-D10E411EC57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Rectangle 141">
              <a:extLst>
                <a:ext uri="{FF2B5EF4-FFF2-40B4-BE49-F238E27FC236}">
                  <a16:creationId xmlns:a16="http://schemas.microsoft.com/office/drawing/2014/main" id="{87376459-252A-48CE-B18C-C876BE77412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Rectangle 142">
              <a:extLst>
                <a:ext uri="{FF2B5EF4-FFF2-40B4-BE49-F238E27FC236}">
                  <a16:creationId xmlns:a16="http://schemas.microsoft.com/office/drawing/2014/main" id="{FDBB509A-F4C2-49B8-A13A-F6368559A60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4" name="Rectangle 143">
              <a:extLst>
                <a:ext uri="{FF2B5EF4-FFF2-40B4-BE49-F238E27FC236}">
                  <a16:creationId xmlns:a16="http://schemas.microsoft.com/office/drawing/2014/main" id="{FADEF4D9-C465-4E13-8C36-74C15F3AD3D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5" name="Rectangle 144">
              <a:extLst>
                <a:ext uri="{FF2B5EF4-FFF2-40B4-BE49-F238E27FC236}">
                  <a16:creationId xmlns:a16="http://schemas.microsoft.com/office/drawing/2014/main" id="{59B2B498-F0E2-4F05-8C40-74D6A9A2CF5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6" name="Rectangle 145">
              <a:extLst>
                <a:ext uri="{FF2B5EF4-FFF2-40B4-BE49-F238E27FC236}">
                  <a16:creationId xmlns:a16="http://schemas.microsoft.com/office/drawing/2014/main" id="{3194A0CB-541E-4593-8AE7-B2868C35307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7" name="Rectangle 146">
              <a:extLst>
                <a:ext uri="{FF2B5EF4-FFF2-40B4-BE49-F238E27FC236}">
                  <a16:creationId xmlns:a16="http://schemas.microsoft.com/office/drawing/2014/main" id="{57710528-FA0A-4F6A-99E7-772AC9453F1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8" name="Rectangle 147">
              <a:extLst>
                <a:ext uri="{FF2B5EF4-FFF2-40B4-BE49-F238E27FC236}">
                  <a16:creationId xmlns:a16="http://schemas.microsoft.com/office/drawing/2014/main" id="{6EA031C0-6C3C-409B-84F2-99819FC78B9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9" name="Rectangle 148">
              <a:extLst>
                <a:ext uri="{FF2B5EF4-FFF2-40B4-BE49-F238E27FC236}">
                  <a16:creationId xmlns:a16="http://schemas.microsoft.com/office/drawing/2014/main" id="{B078E687-370F-47C5-8AF9-AB4A8C892D6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219" name="Thân cây 1">
            <a:extLst>
              <a:ext uri="{FF2B5EF4-FFF2-40B4-BE49-F238E27FC236}">
                <a16:creationId xmlns:a16="http://schemas.microsoft.com/office/drawing/2014/main" id="{13EDA50B-0AA9-4D9D-A0CD-E2ABDD6103C3}"/>
              </a:ext>
            </a:extLst>
          </p:cNvPr>
          <p:cNvSpPr/>
          <p:nvPr/>
        </p:nvSpPr>
        <p:spPr>
          <a:xfrm>
            <a:off x="12809660" y="4947807"/>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0" name="Tán cây 2.2">
            <a:extLst>
              <a:ext uri="{FF2B5EF4-FFF2-40B4-BE49-F238E27FC236}">
                <a16:creationId xmlns:a16="http://schemas.microsoft.com/office/drawing/2014/main" id="{1E16B3BC-9DEA-448B-9035-87D75B0A787F}"/>
              </a:ext>
            </a:extLst>
          </p:cNvPr>
          <p:cNvSpPr/>
          <p:nvPr/>
        </p:nvSpPr>
        <p:spPr>
          <a:xfrm>
            <a:off x="19270430" y="172151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1" name="Thân cây 2.2">
            <a:extLst>
              <a:ext uri="{FF2B5EF4-FFF2-40B4-BE49-F238E27FC236}">
                <a16:creationId xmlns:a16="http://schemas.microsoft.com/office/drawing/2014/main" id="{873A5C2B-1D75-4789-A6C5-7728EA961112}"/>
              </a:ext>
            </a:extLst>
          </p:cNvPr>
          <p:cNvSpPr/>
          <p:nvPr/>
        </p:nvSpPr>
        <p:spPr>
          <a:xfrm>
            <a:off x="20086480" y="368720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2" name="Tán cây 2">
            <a:extLst>
              <a:ext uri="{FF2B5EF4-FFF2-40B4-BE49-F238E27FC236}">
                <a16:creationId xmlns:a16="http://schemas.microsoft.com/office/drawing/2014/main" id="{BB4D4731-EF23-4C03-A679-A754AB41E7EA}"/>
              </a:ext>
            </a:extLst>
          </p:cNvPr>
          <p:cNvSpPr/>
          <p:nvPr/>
        </p:nvSpPr>
        <p:spPr>
          <a:xfrm>
            <a:off x="15502955" y="334422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3" name="Thân cây 2">
            <a:extLst>
              <a:ext uri="{FF2B5EF4-FFF2-40B4-BE49-F238E27FC236}">
                <a16:creationId xmlns:a16="http://schemas.microsoft.com/office/drawing/2014/main" id="{F9E3CB77-A668-45D5-A27A-A1723C50874C}"/>
              </a:ext>
            </a:extLst>
          </p:cNvPr>
          <p:cNvSpPr/>
          <p:nvPr/>
        </p:nvSpPr>
        <p:spPr>
          <a:xfrm>
            <a:off x="16205582" y="4965703"/>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4" name="Tán cây 1">
            <a:extLst>
              <a:ext uri="{FF2B5EF4-FFF2-40B4-BE49-F238E27FC236}">
                <a16:creationId xmlns:a16="http://schemas.microsoft.com/office/drawing/2014/main" id="{D8ABA1DD-5F88-4B98-8660-62A212E11DFC}"/>
              </a:ext>
            </a:extLst>
          </p:cNvPr>
          <p:cNvSpPr/>
          <p:nvPr/>
        </p:nvSpPr>
        <p:spPr>
          <a:xfrm>
            <a:off x="12479037" y="3958486"/>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34547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án cây 2">
            <a:extLst>
              <a:ext uri="{FF2B5EF4-FFF2-40B4-BE49-F238E27FC236}">
                <a16:creationId xmlns:a16="http://schemas.microsoft.com/office/drawing/2014/main" id="{0FDB6438-0FE9-4407-9968-12959BB61A30}"/>
              </a:ext>
            </a:extLst>
          </p:cNvPr>
          <p:cNvSpPr/>
          <p:nvPr/>
        </p:nvSpPr>
        <p:spPr>
          <a:xfrm rot="2717393">
            <a:off x="6791911" y="1145864"/>
            <a:ext cx="822184" cy="1272837"/>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Tán cây 1">
            <a:extLst>
              <a:ext uri="{FF2B5EF4-FFF2-40B4-BE49-F238E27FC236}">
                <a16:creationId xmlns:a16="http://schemas.microsoft.com/office/drawing/2014/main" id="{1F0EFF6C-9AD3-41D3-8AD5-538567E4341D}"/>
              </a:ext>
            </a:extLst>
          </p:cNvPr>
          <p:cNvSpPr/>
          <p:nvPr/>
        </p:nvSpPr>
        <p:spPr>
          <a:xfrm rot="19139572">
            <a:off x="4485935" y="1129704"/>
            <a:ext cx="785324" cy="1441961"/>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Tán cây 2.2">
            <a:extLst>
              <a:ext uri="{FF2B5EF4-FFF2-40B4-BE49-F238E27FC236}">
                <a16:creationId xmlns:a16="http://schemas.microsoft.com/office/drawing/2014/main" id="{B4A7C1A7-8C53-4662-9F5F-4AFDF4DBB966}"/>
              </a:ext>
            </a:extLst>
          </p:cNvPr>
          <p:cNvSpPr/>
          <p:nvPr/>
        </p:nvSpPr>
        <p:spPr>
          <a:xfrm>
            <a:off x="5544880" y="-121898"/>
            <a:ext cx="1098977" cy="173020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1" name="Thân cây 1">
            <a:extLst>
              <a:ext uri="{FF2B5EF4-FFF2-40B4-BE49-F238E27FC236}">
                <a16:creationId xmlns:a16="http://schemas.microsoft.com/office/drawing/2014/main" id="{CABD04C6-CF5C-4157-A3E5-477449EEE999}"/>
              </a:ext>
            </a:extLst>
          </p:cNvPr>
          <p:cNvSpPr/>
          <p:nvPr/>
        </p:nvSpPr>
        <p:spPr>
          <a:xfrm rot="18926535">
            <a:off x="4998469" y="1655952"/>
            <a:ext cx="211921" cy="110649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3" name="Thân cây 2.2">
            <a:extLst>
              <a:ext uri="{FF2B5EF4-FFF2-40B4-BE49-F238E27FC236}">
                <a16:creationId xmlns:a16="http://schemas.microsoft.com/office/drawing/2014/main" id="{DD14FD88-B9A6-44B3-9008-02BE6174227D}"/>
              </a:ext>
            </a:extLst>
          </p:cNvPr>
          <p:cNvSpPr/>
          <p:nvPr/>
        </p:nvSpPr>
        <p:spPr>
          <a:xfrm>
            <a:off x="5935436" y="701630"/>
            <a:ext cx="274475" cy="1603437"/>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5" name="Thân cây 2">
            <a:extLst>
              <a:ext uri="{FF2B5EF4-FFF2-40B4-BE49-F238E27FC236}">
                <a16:creationId xmlns:a16="http://schemas.microsoft.com/office/drawing/2014/main" id="{3DBE3C79-D2D7-48F8-8E84-62E62D50FC1F}"/>
              </a:ext>
            </a:extLst>
          </p:cNvPr>
          <p:cNvSpPr/>
          <p:nvPr/>
        </p:nvSpPr>
        <p:spPr>
          <a:xfrm rot="2726381">
            <a:off x="6779704" y="1474840"/>
            <a:ext cx="211865" cy="125228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26" name="Group 125">
            <a:extLst>
              <a:ext uri="{FF2B5EF4-FFF2-40B4-BE49-F238E27FC236}">
                <a16:creationId xmlns:a16="http://schemas.microsoft.com/office/drawing/2014/main" id="{A475E057-C4BF-4245-A6E1-39C0AAA3784E}"/>
              </a:ext>
            </a:extLst>
          </p:cNvPr>
          <p:cNvGrpSpPr/>
          <p:nvPr/>
        </p:nvGrpSpPr>
        <p:grpSpPr>
          <a:xfrm rot="8037132" flipH="1">
            <a:off x="7204942" y="3783232"/>
            <a:ext cx="372561" cy="704801"/>
            <a:chOff x="6156878" y="1263490"/>
            <a:chExt cx="2445840" cy="5564834"/>
          </a:xfrm>
          <a:solidFill>
            <a:schemeClr val="tx1">
              <a:lumMod val="65000"/>
              <a:lumOff val="35000"/>
              <a:alpha val="60000"/>
            </a:schemeClr>
          </a:solidFill>
        </p:grpSpPr>
        <p:sp>
          <p:nvSpPr>
            <p:cNvPr id="127" name="Rectangle 126">
              <a:extLst>
                <a:ext uri="{FF2B5EF4-FFF2-40B4-BE49-F238E27FC236}">
                  <a16:creationId xmlns:a16="http://schemas.microsoft.com/office/drawing/2014/main" id="{63E98507-1101-4D9A-9C34-67F5661DB88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8" name="Rectangle 127">
              <a:extLst>
                <a:ext uri="{FF2B5EF4-FFF2-40B4-BE49-F238E27FC236}">
                  <a16:creationId xmlns:a16="http://schemas.microsoft.com/office/drawing/2014/main" id="{A6344960-95A4-401A-A093-B23540AF43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D256E960-3947-4AB8-BDE4-6C9C84245EA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6CB228C5-A03B-43FE-8AAE-AD887F7F46A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915BDBE8-7C34-4B5A-B001-DF623343329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6FC9C319-DCB0-464E-BFAC-7CDE7DB450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C4A71810-5182-46C3-A9D4-8C3DE6E2363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7A448B07-AC7C-43D0-BFC7-75AB8CAD221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1E4BC84C-2FF8-460F-9462-71C508DB89C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0B9A351E-225F-4D0A-B4DA-0C383022C28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547F4730-DEB5-4EF0-B1D0-F44BA00530A1}"/>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CD1C6139-26A8-4790-B99E-5FAE29B9443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9" name="Rectangle 138">
              <a:extLst>
                <a:ext uri="{FF2B5EF4-FFF2-40B4-BE49-F238E27FC236}">
                  <a16:creationId xmlns:a16="http://schemas.microsoft.com/office/drawing/2014/main" id="{F2C3014B-A2FE-4B64-B533-6DD9E699347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Rectangle 139">
              <a:extLst>
                <a:ext uri="{FF2B5EF4-FFF2-40B4-BE49-F238E27FC236}">
                  <a16:creationId xmlns:a16="http://schemas.microsoft.com/office/drawing/2014/main" id="{2D065BD2-9B90-430C-9CAE-5D36313CB97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1" name="Rectangle 140">
              <a:extLst>
                <a:ext uri="{FF2B5EF4-FFF2-40B4-BE49-F238E27FC236}">
                  <a16:creationId xmlns:a16="http://schemas.microsoft.com/office/drawing/2014/main" id="{95269B16-C725-4CA7-810F-60E9DC253E9E}"/>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Rectangle 141">
              <a:extLst>
                <a:ext uri="{FF2B5EF4-FFF2-40B4-BE49-F238E27FC236}">
                  <a16:creationId xmlns:a16="http://schemas.microsoft.com/office/drawing/2014/main" id="{FB28C5EE-5B8A-4174-9D8F-5084B3BEB74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2" name="Group 91">
            <a:extLst>
              <a:ext uri="{FF2B5EF4-FFF2-40B4-BE49-F238E27FC236}">
                <a16:creationId xmlns:a16="http://schemas.microsoft.com/office/drawing/2014/main" id="{A66F0A14-3FC3-487D-B2CB-6F3C9AA470F2}"/>
              </a:ext>
            </a:extLst>
          </p:cNvPr>
          <p:cNvGrpSpPr/>
          <p:nvPr/>
        </p:nvGrpSpPr>
        <p:grpSpPr>
          <a:xfrm rot="8111428" flipH="1">
            <a:off x="6906674" y="4005517"/>
            <a:ext cx="579246" cy="1014276"/>
            <a:chOff x="6156879" y="1263490"/>
            <a:chExt cx="2445841" cy="5564834"/>
          </a:xfrm>
          <a:solidFill>
            <a:srgbClr val="7F7F7F">
              <a:alpha val="60000"/>
            </a:srgbClr>
          </a:solidFill>
        </p:grpSpPr>
        <p:sp>
          <p:nvSpPr>
            <p:cNvPr id="93" name="Rectangle 92">
              <a:extLst>
                <a:ext uri="{FF2B5EF4-FFF2-40B4-BE49-F238E27FC236}">
                  <a16:creationId xmlns:a16="http://schemas.microsoft.com/office/drawing/2014/main" id="{5041D0DC-BEEB-4575-B68C-14DA7CCE0B82}"/>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3951BAD7-1AC9-4F58-9FB9-75AC5042ED4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BE3D4923-4E04-4BC4-82A8-D02AE1BE1EF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D6BBE144-6E90-4558-8F83-CBFF27F3E79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12BF2D69-8918-41D7-92FF-0144FF02EE6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550096D3-67CA-496F-B942-FE5642E7274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9435CFBB-E57D-4BDC-AB24-F042EACBEA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EE2DB56A-0551-4B8A-BB07-8A30D876EF1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8FB11034-E64B-4987-8075-57B4AD34FF8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DD24FD83-235D-4E1E-9D7F-EC4220EC581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890BD061-1BD7-42EE-8E8D-DACCDCAFB6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6E1DADCF-AC5B-48B3-B891-5904D06413C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F9A9562E-A01C-4EA7-A46C-F12516975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73DE3BF2-3FCA-47A6-8AFF-FB5D488CB2D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C9932847-C998-4613-A6F1-E60DF3514384}"/>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7CAE187C-0DA8-4F0E-9BB9-C185E623E0F1}"/>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43" name="Group 142">
            <a:extLst>
              <a:ext uri="{FF2B5EF4-FFF2-40B4-BE49-F238E27FC236}">
                <a16:creationId xmlns:a16="http://schemas.microsoft.com/office/drawing/2014/main" id="{922BB7A2-7D71-40E9-9671-A988AC26ABF0}"/>
              </a:ext>
            </a:extLst>
          </p:cNvPr>
          <p:cNvGrpSpPr/>
          <p:nvPr/>
        </p:nvGrpSpPr>
        <p:grpSpPr>
          <a:xfrm rot="13615170" flipH="1">
            <a:off x="5020840" y="4373916"/>
            <a:ext cx="413835" cy="1014276"/>
            <a:chOff x="6156879" y="1263490"/>
            <a:chExt cx="2445841" cy="5564834"/>
          </a:xfrm>
          <a:solidFill>
            <a:schemeClr val="tx2">
              <a:lumMod val="60000"/>
              <a:lumOff val="40000"/>
              <a:alpha val="60000"/>
            </a:schemeClr>
          </a:solidFill>
        </p:grpSpPr>
        <p:sp>
          <p:nvSpPr>
            <p:cNvPr id="144" name="Rectangle 143">
              <a:extLst>
                <a:ext uri="{FF2B5EF4-FFF2-40B4-BE49-F238E27FC236}">
                  <a16:creationId xmlns:a16="http://schemas.microsoft.com/office/drawing/2014/main" id="{B6A3879F-5330-421E-8C49-E59B20657ACF}"/>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5" name="Rectangle 144">
              <a:extLst>
                <a:ext uri="{FF2B5EF4-FFF2-40B4-BE49-F238E27FC236}">
                  <a16:creationId xmlns:a16="http://schemas.microsoft.com/office/drawing/2014/main" id="{DCE59C60-F664-41C5-9738-E4036B16CB5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6" name="Rectangle 145">
              <a:extLst>
                <a:ext uri="{FF2B5EF4-FFF2-40B4-BE49-F238E27FC236}">
                  <a16:creationId xmlns:a16="http://schemas.microsoft.com/office/drawing/2014/main" id="{72884A8B-889A-4B30-9D84-E47107C60358}"/>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7" name="Rectangle 146">
              <a:extLst>
                <a:ext uri="{FF2B5EF4-FFF2-40B4-BE49-F238E27FC236}">
                  <a16:creationId xmlns:a16="http://schemas.microsoft.com/office/drawing/2014/main" id="{155F4C3A-525F-4BE8-A606-53994529B45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8" name="Rectangle 147">
              <a:extLst>
                <a:ext uri="{FF2B5EF4-FFF2-40B4-BE49-F238E27FC236}">
                  <a16:creationId xmlns:a16="http://schemas.microsoft.com/office/drawing/2014/main" id="{0E8B0D83-415C-46F2-9E1B-D59E5850A63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9" name="Rectangle 148">
              <a:extLst>
                <a:ext uri="{FF2B5EF4-FFF2-40B4-BE49-F238E27FC236}">
                  <a16:creationId xmlns:a16="http://schemas.microsoft.com/office/drawing/2014/main" id="{EA16A0B3-6E50-4087-81CB-B9D4DF283EC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0" name="Rectangle 149">
              <a:extLst>
                <a:ext uri="{FF2B5EF4-FFF2-40B4-BE49-F238E27FC236}">
                  <a16:creationId xmlns:a16="http://schemas.microsoft.com/office/drawing/2014/main" id="{9620BB71-A787-4C90-A6A5-623D78088565}"/>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1" name="Rectangle 150">
              <a:extLst>
                <a:ext uri="{FF2B5EF4-FFF2-40B4-BE49-F238E27FC236}">
                  <a16:creationId xmlns:a16="http://schemas.microsoft.com/office/drawing/2014/main" id="{8E81DE9C-6B56-4C7A-9BD0-3D2A7802A23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2" name="Rectangle 151">
              <a:extLst>
                <a:ext uri="{FF2B5EF4-FFF2-40B4-BE49-F238E27FC236}">
                  <a16:creationId xmlns:a16="http://schemas.microsoft.com/office/drawing/2014/main" id="{30B531D8-D3FA-494F-8CFD-8D392867B7E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3" name="Rectangle 152">
              <a:extLst>
                <a:ext uri="{FF2B5EF4-FFF2-40B4-BE49-F238E27FC236}">
                  <a16:creationId xmlns:a16="http://schemas.microsoft.com/office/drawing/2014/main" id="{9BCD11A9-22E3-4B97-92A9-D48FA228D52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4" name="Rectangle 153">
              <a:extLst>
                <a:ext uri="{FF2B5EF4-FFF2-40B4-BE49-F238E27FC236}">
                  <a16:creationId xmlns:a16="http://schemas.microsoft.com/office/drawing/2014/main" id="{23EFD286-A81A-4491-BF97-3879038387F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5" name="Rectangle 154">
              <a:extLst>
                <a:ext uri="{FF2B5EF4-FFF2-40B4-BE49-F238E27FC236}">
                  <a16:creationId xmlns:a16="http://schemas.microsoft.com/office/drawing/2014/main" id="{2FAC1A77-C5BC-4FC5-8131-A5E5784084D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6" name="Rectangle 155">
              <a:extLst>
                <a:ext uri="{FF2B5EF4-FFF2-40B4-BE49-F238E27FC236}">
                  <a16:creationId xmlns:a16="http://schemas.microsoft.com/office/drawing/2014/main" id="{8B52088A-C03E-45A1-B572-B6E5278D21D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7" name="Rectangle 156">
              <a:extLst>
                <a:ext uri="{FF2B5EF4-FFF2-40B4-BE49-F238E27FC236}">
                  <a16:creationId xmlns:a16="http://schemas.microsoft.com/office/drawing/2014/main" id="{3C4B9F2D-43D6-4970-9676-5DA465E0E36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8" name="Rectangle 157">
              <a:extLst>
                <a:ext uri="{FF2B5EF4-FFF2-40B4-BE49-F238E27FC236}">
                  <a16:creationId xmlns:a16="http://schemas.microsoft.com/office/drawing/2014/main" id="{E4D13033-C97C-4DE8-9A32-3DE15A2999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9" name="Rectangle 158">
              <a:extLst>
                <a:ext uri="{FF2B5EF4-FFF2-40B4-BE49-F238E27FC236}">
                  <a16:creationId xmlns:a16="http://schemas.microsoft.com/office/drawing/2014/main" id="{29FAE846-B5EE-4EF1-B4BA-A4149B0DE7D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09" name="Group 108">
            <a:extLst>
              <a:ext uri="{FF2B5EF4-FFF2-40B4-BE49-F238E27FC236}">
                <a16:creationId xmlns:a16="http://schemas.microsoft.com/office/drawing/2014/main" id="{6037AF96-48DD-4E9F-984A-42D73E6C1C9C}"/>
              </a:ext>
            </a:extLst>
          </p:cNvPr>
          <p:cNvGrpSpPr/>
          <p:nvPr/>
        </p:nvGrpSpPr>
        <p:grpSpPr>
          <a:xfrm rot="10800000" flipH="1">
            <a:off x="5857816" y="4691910"/>
            <a:ext cx="579246" cy="1452845"/>
            <a:chOff x="6156878" y="1263490"/>
            <a:chExt cx="2445840" cy="5564834"/>
          </a:xfrm>
          <a:solidFill>
            <a:schemeClr val="tx1">
              <a:lumMod val="95000"/>
              <a:lumOff val="5000"/>
              <a:alpha val="60000"/>
            </a:schemeClr>
          </a:solidFill>
        </p:grpSpPr>
        <p:sp>
          <p:nvSpPr>
            <p:cNvPr id="110" name="Rectangle 109">
              <a:extLst>
                <a:ext uri="{FF2B5EF4-FFF2-40B4-BE49-F238E27FC236}">
                  <a16:creationId xmlns:a16="http://schemas.microsoft.com/office/drawing/2014/main" id="{D39C4261-2C39-4F97-9D41-31ACB4C19C9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07BDA8F3-C677-4533-AC2C-407765D6877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0E400D0B-216F-49DD-958C-89B81FB6992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90B12980-A401-41AD-B987-624581EED6E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C967E087-AA75-48FF-90E6-8E6A9B6DAD34}"/>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EDB08036-4113-4BAF-9818-C41FF4D9EFB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0056B1EC-FEAA-40BF-96A2-1442FA19318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C90C4BDD-25EF-4093-8FD0-60FFBF409DD1}"/>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53977E46-2FA9-4090-9DD2-1C4278DB431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A54BD11F-F2D7-41EB-95C9-EA7BC710868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8CC3B567-C510-4051-BB96-475BAEC04C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C14EE67B-34E0-405F-AD9E-BC45A09661C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C1643848-8DA3-41E2-90C6-EBCAF1BC063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5EF24E48-316E-48A4-AAF1-2DE94B3DADD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80E46645-F122-4F54-873F-4C8C6DB81A3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11E5F1CE-1FFA-4CC7-A160-36EC5BBB96A3}"/>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72" name="Group 71">
            <a:extLst>
              <a:ext uri="{FF2B5EF4-FFF2-40B4-BE49-F238E27FC236}">
                <a16:creationId xmlns:a16="http://schemas.microsoft.com/office/drawing/2014/main" id="{66116391-61C2-44A5-B077-35EC4554CBC2}"/>
              </a:ext>
            </a:extLst>
          </p:cNvPr>
          <p:cNvGrpSpPr/>
          <p:nvPr/>
        </p:nvGrpSpPr>
        <p:grpSpPr>
          <a:xfrm rot="8364552" flipH="1">
            <a:off x="7253142" y="4106665"/>
            <a:ext cx="682952" cy="3167066"/>
            <a:chOff x="10458385" y="595308"/>
            <a:chExt cx="1350499" cy="6262692"/>
          </a:xfrm>
        </p:grpSpPr>
        <p:sp>
          <p:nvSpPr>
            <p:cNvPr id="73" name="Freeform: Shape 72">
              <a:extLst>
                <a:ext uri="{FF2B5EF4-FFF2-40B4-BE49-F238E27FC236}">
                  <a16:creationId xmlns:a16="http://schemas.microsoft.com/office/drawing/2014/main" id="{21D0294F-87A8-48C2-88CF-D7952EE22BE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4167D103-0981-47FB-BA46-043D4D30114D}"/>
                </a:ext>
              </a:extLst>
            </p:cNvPr>
            <p:cNvCxnSpPr>
              <a:endCxn id="7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3F3BB17-5C9C-471A-9E06-33E441AD27D7}"/>
              </a:ext>
            </a:extLst>
          </p:cNvPr>
          <p:cNvGrpSpPr/>
          <p:nvPr/>
        </p:nvGrpSpPr>
        <p:grpSpPr>
          <a:xfrm rot="13430355">
            <a:off x="4793740" y="4440536"/>
            <a:ext cx="595635" cy="2241355"/>
            <a:chOff x="8269148" y="2257243"/>
            <a:chExt cx="1233691" cy="4642338"/>
          </a:xfrm>
          <a:solidFill>
            <a:srgbClr val="3B3838"/>
          </a:solidFill>
        </p:grpSpPr>
        <p:sp>
          <p:nvSpPr>
            <p:cNvPr id="70" name="Freeform: Shape 69">
              <a:extLst>
                <a:ext uri="{FF2B5EF4-FFF2-40B4-BE49-F238E27FC236}">
                  <a16:creationId xmlns:a16="http://schemas.microsoft.com/office/drawing/2014/main" id="{2F9C2180-9D75-470D-B928-A735F65AF027}"/>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Freeform: Shape 70">
              <a:extLst>
                <a:ext uri="{FF2B5EF4-FFF2-40B4-BE49-F238E27FC236}">
                  <a16:creationId xmlns:a16="http://schemas.microsoft.com/office/drawing/2014/main" id="{D3E90254-A3A5-4CC9-BFD2-EA205632873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6" name="!!aaa">
            <a:extLst>
              <a:ext uri="{FF2B5EF4-FFF2-40B4-BE49-F238E27FC236}">
                <a16:creationId xmlns:a16="http://schemas.microsoft.com/office/drawing/2014/main" id="{13C998DF-A0F2-4421-8866-DDE07412BD7D}"/>
              </a:ext>
            </a:extLst>
          </p:cNvPr>
          <p:cNvSpPr/>
          <p:nvPr/>
        </p:nvSpPr>
        <p:spPr>
          <a:xfrm rot="10800000">
            <a:off x="11260102" y="6029601"/>
            <a:ext cx="672597" cy="672597"/>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84551DE5-C257-44CA-BB6E-1D3F7EB1FDB2}"/>
              </a:ext>
            </a:extLst>
          </p:cNvPr>
          <p:cNvSpPr/>
          <p:nvPr/>
        </p:nvSpPr>
        <p:spPr>
          <a:xfrm rot="8117906">
            <a:off x="4921484" y="2516716"/>
            <a:ext cx="2117575" cy="2017182"/>
          </a:xfrm>
          <a:prstGeom prst="rect">
            <a:avLst/>
          </a:prstGeom>
          <a:solidFill>
            <a:srgbClr val="7F7F7F">
              <a:alpha val="34902"/>
            </a:srgbClr>
          </a:solidFill>
          <a:ln w="38100">
            <a:noFill/>
            <a:prstDash val="dash"/>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Isosceles Triangle 6">
            <a:extLst>
              <a:ext uri="{FF2B5EF4-FFF2-40B4-BE49-F238E27FC236}">
                <a16:creationId xmlns:a16="http://schemas.microsoft.com/office/drawing/2014/main" id="{16183529-835E-48EF-98D3-A47022A44902}"/>
              </a:ext>
            </a:extLst>
          </p:cNvPr>
          <p:cNvSpPr/>
          <p:nvPr/>
        </p:nvSpPr>
        <p:spPr>
          <a:xfrm rot="9209371">
            <a:off x="612543" y="547988"/>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khung">
            <a:extLst>
              <a:ext uri="{FF2B5EF4-FFF2-40B4-BE49-F238E27FC236}">
                <a16:creationId xmlns:a16="http://schemas.microsoft.com/office/drawing/2014/main" id="{24B0F566-93EF-4D3A-94C7-AD90EF3D77EE}"/>
              </a:ext>
            </a:extLst>
          </p:cNvPr>
          <p:cNvSpPr/>
          <p:nvPr/>
        </p:nvSpPr>
        <p:spPr>
          <a:xfrm rot="16200000">
            <a:off x="4618548" y="2056789"/>
            <a:ext cx="2909002" cy="2909002"/>
          </a:xfrm>
          <a:prstGeom prst="diamond">
            <a:avLst/>
          </a:prstGeom>
          <a:noFill/>
          <a:ln w="1905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4934092" y="2948796"/>
            <a:ext cx="2371108" cy="1015663"/>
          </a:xfrm>
          <a:prstGeom prst="rect">
            <a:avLst/>
          </a:prstGeom>
          <a:noFill/>
        </p:spPr>
        <p:txBody>
          <a:bodyPr wrap="square">
            <a:spAutoFit/>
          </a:bodyPr>
          <a:lstStyle/>
          <a:p>
            <a:pPr algn="ctr"/>
            <a:r>
              <a:rPr lang="en-US" sz="2000" b="1" dirty="0">
                <a:solidFill>
                  <a:srgbClr val="00B0F0"/>
                </a:solidFill>
                <a:effectLst/>
                <a:latin typeface="Times New Roman" panose="02020603050405020304" pitchFamily="18" charset="0"/>
                <a:cs typeface="Times New Roman" panose="02020603050405020304" pitchFamily="18" charset="0"/>
              </a:rPr>
              <a:t>2. Customer segmentation from RFM analysis</a:t>
            </a:r>
          </a:p>
        </p:txBody>
      </p:sp>
      <p:sp>
        <p:nvSpPr>
          <p:cNvPr id="12" name="TextBox 11">
            <a:extLst>
              <a:ext uri="{FF2B5EF4-FFF2-40B4-BE49-F238E27FC236}">
                <a16:creationId xmlns:a16="http://schemas.microsoft.com/office/drawing/2014/main" id="{3FF67A0F-A7C8-4F90-BF62-E366FEAB87E7}"/>
              </a:ext>
            </a:extLst>
          </p:cNvPr>
          <p:cNvSpPr txBox="1"/>
          <p:nvPr/>
        </p:nvSpPr>
        <p:spPr>
          <a:xfrm>
            <a:off x="523470" y="1573312"/>
            <a:ext cx="3846441" cy="3308983"/>
          </a:xfrm>
          <a:prstGeom prst="rect">
            <a:avLst/>
          </a:prstGeom>
          <a:noFill/>
        </p:spPr>
        <p:txBody>
          <a:bodyPr wrap="square" rtlCol="0">
            <a:spAutoFit/>
          </a:bodyPr>
          <a:lstStyle/>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Champions</a:t>
            </a:r>
            <a:endPar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Loyal</a:t>
            </a:r>
            <a:r>
              <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Customers</a:t>
            </a:r>
            <a:endParaRPr lang="vi-VN" b="1" kern="100" dirty="0">
              <a:solidFill>
                <a:srgbClr val="01E9F5"/>
              </a:solidFill>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Potential</a:t>
            </a:r>
            <a:r>
              <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Loyalist</a:t>
            </a:r>
            <a:endPar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Recent</a:t>
            </a:r>
            <a:r>
              <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Customers</a:t>
            </a:r>
            <a:endPar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Promising</a:t>
            </a:r>
            <a:endPar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Bef>
                <a:spcPts val="600"/>
              </a:spcBef>
              <a:spcAft>
                <a:spcPts val="600"/>
              </a:spcAft>
              <a:buFont typeface="+mj-lt"/>
              <a:buAutoNum type="arabicPeriod"/>
            </a:pP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Customers</a:t>
            </a:r>
            <a:r>
              <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Needing</a:t>
            </a:r>
            <a:r>
              <a:rPr lang="vi-VN" sz="18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Attention</a:t>
            </a:r>
            <a:endParaRPr lang="en-US" sz="1400" dirty="0">
              <a:solidFill>
                <a:srgbClr val="01E9F5"/>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54E6146E-E6E8-44C8-A454-E93C487D1F60}"/>
              </a:ext>
            </a:extLst>
          </p:cNvPr>
          <p:cNvSpPr txBox="1"/>
          <p:nvPr/>
        </p:nvSpPr>
        <p:spPr>
          <a:xfrm>
            <a:off x="8416379" y="1542189"/>
            <a:ext cx="3856314" cy="3397469"/>
          </a:xfrm>
          <a:prstGeom prst="rect">
            <a:avLst/>
          </a:prstGeom>
          <a:noFill/>
        </p:spPr>
        <p:txBody>
          <a:bodyPr wrap="square" rtlCol="0">
            <a:spAutoFit/>
          </a:bodyPr>
          <a:lstStyle/>
          <a:p>
            <a:pPr marL="342900" indent="-342900" algn="just">
              <a:lnSpc>
                <a:spcPct val="200000"/>
              </a:lnSpc>
              <a:spcBef>
                <a:spcPts val="600"/>
              </a:spcBef>
              <a:spcAft>
                <a:spcPts val="600"/>
              </a:spcAft>
              <a:buFont typeface="+mj-lt"/>
              <a:buAutoNum type="arabicPeriod" startAt="7"/>
            </a:pP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About</a:t>
            </a:r>
            <a:r>
              <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To </a:t>
            </a: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sleep</a:t>
            </a:r>
            <a:endPar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200000"/>
              </a:lnSpc>
              <a:spcBef>
                <a:spcPts val="600"/>
              </a:spcBef>
              <a:spcAft>
                <a:spcPts val="600"/>
              </a:spcAft>
              <a:buFont typeface="+mj-lt"/>
              <a:buAutoNum type="arabicPeriod" startAt="7"/>
            </a:pP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At</a:t>
            </a:r>
            <a:r>
              <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Risk</a:t>
            </a:r>
            <a:endParaRPr lang="vi-VN" b="1" kern="100"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200000"/>
              </a:lnSpc>
              <a:spcBef>
                <a:spcPts val="600"/>
              </a:spcBef>
              <a:spcAft>
                <a:spcPts val="600"/>
              </a:spcAft>
              <a:buFont typeface="+mj-lt"/>
              <a:buAutoNum type="arabicPeriod" startAt="7"/>
            </a:pP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Can’t</a:t>
            </a:r>
            <a:r>
              <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Lose</a:t>
            </a:r>
            <a:r>
              <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Them</a:t>
            </a:r>
            <a:endPar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200000"/>
              </a:lnSpc>
              <a:spcBef>
                <a:spcPts val="600"/>
              </a:spcBef>
              <a:spcAft>
                <a:spcPts val="600"/>
              </a:spcAft>
              <a:buFont typeface="+mj-lt"/>
              <a:buAutoNum type="arabicPeriod" startAt="7"/>
            </a:pP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Hibernating</a:t>
            </a:r>
            <a:endParaRPr lang="vi-VN" sz="1800" b="1"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200000"/>
              </a:lnSpc>
              <a:spcBef>
                <a:spcPts val="600"/>
              </a:spcBef>
              <a:spcAft>
                <a:spcPts val="600"/>
              </a:spcAft>
              <a:buFont typeface="+mj-lt"/>
              <a:buAutoNum type="arabicPeriod" startAt="7"/>
            </a:pPr>
            <a:r>
              <a:rPr lang="vi-VN" sz="1800" b="1" kern="100"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Lost</a:t>
            </a:r>
            <a:endParaRPr lang="vi-VN" sz="14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38" name="!!kkkkk">
            <a:extLst>
              <a:ext uri="{FF2B5EF4-FFF2-40B4-BE49-F238E27FC236}">
                <a16:creationId xmlns:a16="http://schemas.microsoft.com/office/drawing/2014/main" id="{BA797CDC-008B-4AFF-8700-E3F0A2F8A80F}"/>
              </a:ext>
            </a:extLst>
          </p:cNvPr>
          <p:cNvSpPr/>
          <p:nvPr/>
        </p:nvSpPr>
        <p:spPr>
          <a:xfrm>
            <a:off x="259301" y="1099875"/>
            <a:ext cx="4072643" cy="4600802"/>
          </a:xfrm>
          <a:prstGeom prst="rect">
            <a:avLst/>
          </a:prstGeom>
          <a:noFill/>
          <a:ln w="57150">
            <a:solidFill>
              <a:srgbClr val="2F559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2BAF074D-42F9-417C-96FF-4AB5D66610CD}"/>
              </a:ext>
            </a:extLst>
          </p:cNvPr>
          <p:cNvSpPr/>
          <p:nvPr/>
        </p:nvSpPr>
        <p:spPr>
          <a:xfrm>
            <a:off x="7783660" y="1107846"/>
            <a:ext cx="4072643" cy="4685758"/>
          </a:xfrm>
          <a:prstGeom prst="rect">
            <a:avLst/>
          </a:prstGeom>
          <a:noFill/>
          <a:ln w="5715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5" name="Group 74">
            <a:extLst>
              <a:ext uri="{FF2B5EF4-FFF2-40B4-BE49-F238E27FC236}">
                <a16:creationId xmlns:a16="http://schemas.microsoft.com/office/drawing/2014/main" id="{D0F41974-4B26-487C-800D-AC02DCEE15F4}"/>
              </a:ext>
            </a:extLst>
          </p:cNvPr>
          <p:cNvGrpSpPr/>
          <p:nvPr/>
        </p:nvGrpSpPr>
        <p:grpSpPr>
          <a:xfrm rot="13586241" flipH="1">
            <a:off x="4745107" y="4167834"/>
            <a:ext cx="532145" cy="704801"/>
            <a:chOff x="6156878" y="1263490"/>
            <a:chExt cx="2445840" cy="5564834"/>
          </a:xfrm>
          <a:solidFill>
            <a:schemeClr val="tx1">
              <a:lumMod val="65000"/>
              <a:lumOff val="35000"/>
              <a:alpha val="60000"/>
            </a:schemeClr>
          </a:solidFill>
        </p:grpSpPr>
        <p:sp>
          <p:nvSpPr>
            <p:cNvPr id="76" name="Rectangle 75">
              <a:extLst>
                <a:ext uri="{FF2B5EF4-FFF2-40B4-BE49-F238E27FC236}">
                  <a16:creationId xmlns:a16="http://schemas.microsoft.com/office/drawing/2014/main" id="{9DDE6D7B-EF11-4317-A6E7-83185004ECD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Rectangle 76">
              <a:extLst>
                <a:ext uri="{FF2B5EF4-FFF2-40B4-BE49-F238E27FC236}">
                  <a16:creationId xmlns:a16="http://schemas.microsoft.com/office/drawing/2014/main" id="{164E3699-036C-4C12-B7B7-AD3C527F405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81BBD318-7EAE-47F7-83AD-51BF1659B21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Rectangle 78">
              <a:extLst>
                <a:ext uri="{FF2B5EF4-FFF2-40B4-BE49-F238E27FC236}">
                  <a16:creationId xmlns:a16="http://schemas.microsoft.com/office/drawing/2014/main" id="{E6B069C7-043B-4C4B-8168-4B3EDF8298D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0" name="Rectangle 79">
              <a:extLst>
                <a:ext uri="{FF2B5EF4-FFF2-40B4-BE49-F238E27FC236}">
                  <a16:creationId xmlns:a16="http://schemas.microsoft.com/office/drawing/2014/main" id="{57B392BE-D01B-4660-A80D-810DDCFCBDB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5E164118-42D5-45DA-BC7E-27026B10C95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Rectangle 81">
              <a:extLst>
                <a:ext uri="{FF2B5EF4-FFF2-40B4-BE49-F238E27FC236}">
                  <a16:creationId xmlns:a16="http://schemas.microsoft.com/office/drawing/2014/main" id="{BBCAAB2B-9D17-4705-B700-66269DF4D9F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Rectangle 82">
              <a:extLst>
                <a:ext uri="{FF2B5EF4-FFF2-40B4-BE49-F238E27FC236}">
                  <a16:creationId xmlns:a16="http://schemas.microsoft.com/office/drawing/2014/main" id="{DDA06151-B4B1-401D-B34B-F276F5B3B8F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Rectangle 83">
              <a:extLst>
                <a:ext uri="{FF2B5EF4-FFF2-40B4-BE49-F238E27FC236}">
                  <a16:creationId xmlns:a16="http://schemas.microsoft.com/office/drawing/2014/main" id="{592EF847-FC29-49CA-9C0E-8D9B423EB7C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Rectangle 84">
              <a:extLst>
                <a:ext uri="{FF2B5EF4-FFF2-40B4-BE49-F238E27FC236}">
                  <a16:creationId xmlns:a16="http://schemas.microsoft.com/office/drawing/2014/main" id="{29E87DAE-7C2B-46A1-BAB2-D1D7AB9D11E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6" name="Rectangle 85">
              <a:extLst>
                <a:ext uri="{FF2B5EF4-FFF2-40B4-BE49-F238E27FC236}">
                  <a16:creationId xmlns:a16="http://schemas.microsoft.com/office/drawing/2014/main" id="{0E23D669-23FD-472E-A3FB-5F3086BB72A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7" name="Rectangle 86">
              <a:extLst>
                <a:ext uri="{FF2B5EF4-FFF2-40B4-BE49-F238E27FC236}">
                  <a16:creationId xmlns:a16="http://schemas.microsoft.com/office/drawing/2014/main" id="{A3D4DFF3-51EB-4127-B1C9-16DD544BC81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8" name="Rectangle 87">
              <a:extLst>
                <a:ext uri="{FF2B5EF4-FFF2-40B4-BE49-F238E27FC236}">
                  <a16:creationId xmlns:a16="http://schemas.microsoft.com/office/drawing/2014/main" id="{FA1F48C0-E92B-422B-B767-F5167080520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Rectangle 88">
              <a:extLst>
                <a:ext uri="{FF2B5EF4-FFF2-40B4-BE49-F238E27FC236}">
                  <a16:creationId xmlns:a16="http://schemas.microsoft.com/office/drawing/2014/main" id="{062A5FA9-2685-46BA-841B-32575944C3D6}"/>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20650837-DBBF-45A4-BAD1-0F3C44CEAF9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5B0F5CBD-8A1B-4063-B73B-3D44A272E49D}"/>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cxnSp>
        <p:nvCxnSpPr>
          <p:cNvPr id="166" name="Straight Connector 165">
            <a:extLst>
              <a:ext uri="{FF2B5EF4-FFF2-40B4-BE49-F238E27FC236}">
                <a16:creationId xmlns:a16="http://schemas.microsoft.com/office/drawing/2014/main" id="{B369659C-5925-4420-A529-F7DB87CCE30D}"/>
              </a:ext>
            </a:extLst>
          </p:cNvPr>
          <p:cNvCxnSpPr>
            <a:cxnSpLocks/>
          </p:cNvCxnSpPr>
          <p:nvPr/>
        </p:nvCxnSpPr>
        <p:spPr>
          <a:xfrm>
            <a:off x="3236050" y="-488405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87B6D53-ABC0-43DC-8707-6FB45F4FF311}"/>
              </a:ext>
            </a:extLst>
          </p:cNvPr>
          <p:cNvCxnSpPr>
            <a:cxnSpLocks/>
          </p:cNvCxnSpPr>
          <p:nvPr/>
        </p:nvCxnSpPr>
        <p:spPr>
          <a:xfrm>
            <a:off x="6096000" y="6858000"/>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D98C70A-3CFE-4839-B273-DCCC8456C4B2}"/>
              </a:ext>
            </a:extLst>
          </p:cNvPr>
          <p:cNvCxnSpPr>
            <a:cxnSpLocks/>
          </p:cNvCxnSpPr>
          <p:nvPr/>
        </p:nvCxnSpPr>
        <p:spPr>
          <a:xfrm>
            <a:off x="9047570" y="-489167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85" name="Picture 184">
            <a:extLst>
              <a:ext uri="{FF2B5EF4-FFF2-40B4-BE49-F238E27FC236}">
                <a16:creationId xmlns:a16="http://schemas.microsoft.com/office/drawing/2014/main" id="{4054E71B-0FCC-4BF6-94E2-507193C4C942}"/>
              </a:ext>
            </a:extLst>
          </p:cNvPr>
          <p:cNvPicPr>
            <a:picLocks noChangeAspect="1"/>
          </p:cNvPicPr>
          <p:nvPr/>
        </p:nvPicPr>
        <p:blipFill>
          <a:blip r:embed="rId3"/>
          <a:stretch>
            <a:fillRect/>
          </a:stretch>
        </p:blipFill>
        <p:spPr>
          <a:xfrm rot="7604733">
            <a:off x="318101" y="-1050363"/>
            <a:ext cx="979606" cy="979606"/>
          </a:xfrm>
          <a:prstGeom prst="rect">
            <a:avLst/>
          </a:prstGeom>
        </p:spPr>
      </p:pic>
      <p:pic>
        <p:nvPicPr>
          <p:cNvPr id="186" name="Picture 185">
            <a:extLst>
              <a:ext uri="{FF2B5EF4-FFF2-40B4-BE49-F238E27FC236}">
                <a16:creationId xmlns:a16="http://schemas.microsoft.com/office/drawing/2014/main" id="{4983AFBE-DCFA-4EF6-A50C-204E0FB67532}"/>
              </a:ext>
            </a:extLst>
          </p:cNvPr>
          <p:cNvPicPr>
            <a:picLocks noChangeAspect="1"/>
          </p:cNvPicPr>
          <p:nvPr/>
        </p:nvPicPr>
        <p:blipFill>
          <a:blip r:embed="rId3"/>
          <a:stretch>
            <a:fillRect/>
          </a:stretch>
        </p:blipFill>
        <p:spPr>
          <a:xfrm rot="3139799">
            <a:off x="1436760" y="-529115"/>
            <a:ext cx="591062" cy="591062"/>
          </a:xfrm>
          <a:prstGeom prst="rect">
            <a:avLst/>
          </a:prstGeom>
        </p:spPr>
      </p:pic>
      <p:pic>
        <p:nvPicPr>
          <p:cNvPr id="187" name="Picture 186">
            <a:extLst>
              <a:ext uri="{FF2B5EF4-FFF2-40B4-BE49-F238E27FC236}">
                <a16:creationId xmlns:a16="http://schemas.microsoft.com/office/drawing/2014/main" id="{66675CDD-66EF-4C7F-B001-AB8EC2A97AE3}"/>
              </a:ext>
            </a:extLst>
          </p:cNvPr>
          <p:cNvPicPr>
            <a:picLocks noChangeAspect="1"/>
          </p:cNvPicPr>
          <p:nvPr/>
        </p:nvPicPr>
        <p:blipFill>
          <a:blip r:embed="rId3"/>
          <a:stretch>
            <a:fillRect/>
          </a:stretch>
        </p:blipFill>
        <p:spPr>
          <a:xfrm rot="3595972" flipV="1">
            <a:off x="2272140" y="-804869"/>
            <a:ext cx="818568" cy="818568"/>
          </a:xfrm>
          <a:prstGeom prst="rect">
            <a:avLst/>
          </a:prstGeom>
        </p:spPr>
      </p:pic>
      <p:pic>
        <p:nvPicPr>
          <p:cNvPr id="188" name="Picture 187">
            <a:extLst>
              <a:ext uri="{FF2B5EF4-FFF2-40B4-BE49-F238E27FC236}">
                <a16:creationId xmlns:a16="http://schemas.microsoft.com/office/drawing/2014/main" id="{2B2AC030-0A2D-44FD-A7A5-A30E0E2EC2F5}"/>
              </a:ext>
            </a:extLst>
          </p:cNvPr>
          <p:cNvPicPr>
            <a:picLocks noChangeAspect="1"/>
          </p:cNvPicPr>
          <p:nvPr/>
        </p:nvPicPr>
        <p:blipFill>
          <a:blip r:embed="rId3"/>
          <a:stretch>
            <a:fillRect/>
          </a:stretch>
        </p:blipFill>
        <p:spPr>
          <a:xfrm rot="7604733">
            <a:off x="3095532" y="-900455"/>
            <a:ext cx="979606" cy="979606"/>
          </a:xfrm>
          <a:prstGeom prst="rect">
            <a:avLst/>
          </a:prstGeom>
        </p:spPr>
      </p:pic>
      <p:pic>
        <p:nvPicPr>
          <p:cNvPr id="189" name="Picture 188">
            <a:extLst>
              <a:ext uri="{FF2B5EF4-FFF2-40B4-BE49-F238E27FC236}">
                <a16:creationId xmlns:a16="http://schemas.microsoft.com/office/drawing/2014/main" id="{C1BE8374-E564-489C-8601-4BF6314F9465}"/>
              </a:ext>
            </a:extLst>
          </p:cNvPr>
          <p:cNvPicPr>
            <a:picLocks noChangeAspect="1"/>
          </p:cNvPicPr>
          <p:nvPr/>
        </p:nvPicPr>
        <p:blipFill>
          <a:blip r:embed="rId3"/>
          <a:stretch>
            <a:fillRect/>
          </a:stretch>
        </p:blipFill>
        <p:spPr>
          <a:xfrm rot="3139799">
            <a:off x="4214421" y="-597286"/>
            <a:ext cx="591062" cy="591062"/>
          </a:xfrm>
          <a:prstGeom prst="rect">
            <a:avLst/>
          </a:prstGeom>
        </p:spPr>
      </p:pic>
      <p:pic>
        <p:nvPicPr>
          <p:cNvPr id="190" name="Picture 189">
            <a:extLst>
              <a:ext uri="{FF2B5EF4-FFF2-40B4-BE49-F238E27FC236}">
                <a16:creationId xmlns:a16="http://schemas.microsoft.com/office/drawing/2014/main" id="{17D1A0E3-9882-456D-8F2F-476FC385C5E8}"/>
              </a:ext>
            </a:extLst>
          </p:cNvPr>
          <p:cNvPicPr>
            <a:picLocks noChangeAspect="1"/>
          </p:cNvPicPr>
          <p:nvPr/>
        </p:nvPicPr>
        <p:blipFill>
          <a:blip r:embed="rId3"/>
          <a:stretch>
            <a:fillRect/>
          </a:stretch>
        </p:blipFill>
        <p:spPr>
          <a:xfrm rot="13995267" flipH="1">
            <a:off x="7755100" y="-941831"/>
            <a:ext cx="979606" cy="979606"/>
          </a:xfrm>
          <a:prstGeom prst="rect">
            <a:avLst/>
          </a:prstGeom>
        </p:spPr>
      </p:pic>
      <p:pic>
        <p:nvPicPr>
          <p:cNvPr id="191" name="Picture 190">
            <a:extLst>
              <a:ext uri="{FF2B5EF4-FFF2-40B4-BE49-F238E27FC236}">
                <a16:creationId xmlns:a16="http://schemas.microsoft.com/office/drawing/2014/main" id="{548C3B78-D7F8-4991-8BFE-8DB796C3056C}"/>
              </a:ext>
            </a:extLst>
          </p:cNvPr>
          <p:cNvPicPr>
            <a:picLocks noChangeAspect="1"/>
          </p:cNvPicPr>
          <p:nvPr/>
        </p:nvPicPr>
        <p:blipFill>
          <a:blip r:embed="rId3"/>
          <a:stretch>
            <a:fillRect/>
          </a:stretch>
        </p:blipFill>
        <p:spPr>
          <a:xfrm rot="18460201" flipH="1">
            <a:off x="8910391" y="-538217"/>
            <a:ext cx="591062" cy="591062"/>
          </a:xfrm>
          <a:prstGeom prst="rect">
            <a:avLst/>
          </a:prstGeom>
        </p:spPr>
      </p:pic>
      <p:pic>
        <p:nvPicPr>
          <p:cNvPr id="192" name="Picture 191">
            <a:extLst>
              <a:ext uri="{FF2B5EF4-FFF2-40B4-BE49-F238E27FC236}">
                <a16:creationId xmlns:a16="http://schemas.microsoft.com/office/drawing/2014/main" id="{45BB2C47-C3A3-49D1-B009-C53E85681C29}"/>
              </a:ext>
            </a:extLst>
          </p:cNvPr>
          <p:cNvPicPr>
            <a:picLocks noChangeAspect="1"/>
          </p:cNvPicPr>
          <p:nvPr/>
        </p:nvPicPr>
        <p:blipFill>
          <a:blip r:embed="rId3"/>
          <a:stretch>
            <a:fillRect/>
          </a:stretch>
        </p:blipFill>
        <p:spPr>
          <a:xfrm rot="18004028" flipH="1" flipV="1">
            <a:off x="9699995" y="-807789"/>
            <a:ext cx="818568" cy="818568"/>
          </a:xfrm>
          <a:prstGeom prst="rect">
            <a:avLst/>
          </a:prstGeom>
        </p:spPr>
      </p:pic>
      <p:pic>
        <p:nvPicPr>
          <p:cNvPr id="193" name="Picture 192">
            <a:extLst>
              <a:ext uri="{FF2B5EF4-FFF2-40B4-BE49-F238E27FC236}">
                <a16:creationId xmlns:a16="http://schemas.microsoft.com/office/drawing/2014/main" id="{F2BE46C9-8472-4863-AA3E-304335743237}"/>
              </a:ext>
            </a:extLst>
          </p:cNvPr>
          <p:cNvPicPr>
            <a:picLocks noChangeAspect="1"/>
          </p:cNvPicPr>
          <p:nvPr/>
        </p:nvPicPr>
        <p:blipFill>
          <a:blip r:embed="rId3"/>
          <a:stretch>
            <a:fillRect/>
          </a:stretch>
        </p:blipFill>
        <p:spPr>
          <a:xfrm rot="13995267" flipH="1">
            <a:off x="10529898" y="-887306"/>
            <a:ext cx="979606" cy="979606"/>
          </a:xfrm>
          <a:prstGeom prst="rect">
            <a:avLst/>
          </a:prstGeom>
        </p:spPr>
      </p:pic>
      <p:pic>
        <p:nvPicPr>
          <p:cNvPr id="194" name="Picture 193">
            <a:extLst>
              <a:ext uri="{FF2B5EF4-FFF2-40B4-BE49-F238E27FC236}">
                <a16:creationId xmlns:a16="http://schemas.microsoft.com/office/drawing/2014/main" id="{B812CC2E-8383-46CB-BA70-13139516D916}"/>
              </a:ext>
            </a:extLst>
          </p:cNvPr>
          <p:cNvPicPr>
            <a:picLocks noChangeAspect="1"/>
          </p:cNvPicPr>
          <p:nvPr/>
        </p:nvPicPr>
        <p:blipFill>
          <a:blip r:embed="rId3"/>
          <a:stretch>
            <a:fillRect/>
          </a:stretch>
        </p:blipFill>
        <p:spPr>
          <a:xfrm rot="18460201" flipH="1">
            <a:off x="11508902" y="-557033"/>
            <a:ext cx="591062" cy="591062"/>
          </a:xfrm>
          <a:prstGeom prst="rect">
            <a:avLst/>
          </a:prstGeom>
        </p:spPr>
      </p:pic>
      <p:sp>
        <p:nvSpPr>
          <p:cNvPr id="169" name="!!vbn">
            <a:extLst>
              <a:ext uri="{FF2B5EF4-FFF2-40B4-BE49-F238E27FC236}">
                <a16:creationId xmlns:a16="http://schemas.microsoft.com/office/drawing/2014/main" id="{E58ABBEF-0538-4BC9-AFF0-438FA0D2525C}"/>
              </a:ext>
            </a:extLst>
          </p:cNvPr>
          <p:cNvSpPr/>
          <p:nvPr/>
        </p:nvSpPr>
        <p:spPr>
          <a:xfrm rot="10800000">
            <a:off x="6270902" y="16246360"/>
            <a:ext cx="2410129" cy="4510147"/>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0" name="!!vvv">
            <a:extLst>
              <a:ext uri="{FF2B5EF4-FFF2-40B4-BE49-F238E27FC236}">
                <a16:creationId xmlns:a16="http://schemas.microsoft.com/office/drawing/2014/main" id="{32608CBD-19C0-42B4-8C1A-8FFD41672681}"/>
              </a:ext>
            </a:extLst>
          </p:cNvPr>
          <p:cNvSpPr/>
          <p:nvPr/>
        </p:nvSpPr>
        <p:spPr>
          <a:xfrm rot="5400000">
            <a:off x="-507846" y="8182213"/>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1" name="!!sdes">
            <a:extLst>
              <a:ext uri="{FF2B5EF4-FFF2-40B4-BE49-F238E27FC236}">
                <a16:creationId xmlns:a16="http://schemas.microsoft.com/office/drawing/2014/main" id="{CD8E3108-2DC7-461D-BF23-087FF52602D5}"/>
              </a:ext>
            </a:extLst>
          </p:cNvPr>
          <p:cNvSpPr/>
          <p:nvPr/>
        </p:nvSpPr>
        <p:spPr>
          <a:xfrm rot="5400000">
            <a:off x="2136613" y="12791084"/>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sdfe">
            <a:extLst>
              <a:ext uri="{FF2B5EF4-FFF2-40B4-BE49-F238E27FC236}">
                <a16:creationId xmlns:a16="http://schemas.microsoft.com/office/drawing/2014/main" id="{EA01F656-1694-44BC-AE37-E0A268BEA33D}"/>
              </a:ext>
            </a:extLst>
          </p:cNvPr>
          <p:cNvSpPr/>
          <p:nvPr/>
        </p:nvSpPr>
        <p:spPr>
          <a:xfrm>
            <a:off x="9047570" y="20756507"/>
            <a:ext cx="2397489" cy="4503593"/>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1" name="Arrow: Chevron 180">
            <a:extLst>
              <a:ext uri="{FF2B5EF4-FFF2-40B4-BE49-F238E27FC236}">
                <a16:creationId xmlns:a16="http://schemas.microsoft.com/office/drawing/2014/main" id="{0F42F6A6-30F4-4AD4-A98A-B4D23DF66073}"/>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2" name="Arrow: Chevron 181">
            <a:extLst>
              <a:ext uri="{FF2B5EF4-FFF2-40B4-BE49-F238E27FC236}">
                <a16:creationId xmlns:a16="http://schemas.microsoft.com/office/drawing/2014/main" id="{36A531BA-3FC5-493A-85EC-211D5D8C1D3F}"/>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3" name="Arrow: Chevron 182">
            <a:extLst>
              <a:ext uri="{FF2B5EF4-FFF2-40B4-BE49-F238E27FC236}">
                <a16:creationId xmlns:a16="http://schemas.microsoft.com/office/drawing/2014/main" id="{58AA82E2-75B0-4AE1-B3AA-179ED2930A7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4" name="Arrow: Chevron 183">
            <a:extLst>
              <a:ext uri="{FF2B5EF4-FFF2-40B4-BE49-F238E27FC236}">
                <a16:creationId xmlns:a16="http://schemas.microsoft.com/office/drawing/2014/main" id="{AF9E5D8D-5E87-46E1-AEA6-AA0FABF7C2FC}"/>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5" name="Arrow: Chevron 194">
            <a:extLst>
              <a:ext uri="{FF2B5EF4-FFF2-40B4-BE49-F238E27FC236}">
                <a16:creationId xmlns:a16="http://schemas.microsoft.com/office/drawing/2014/main" id="{016F34C1-A74B-4BFD-A5C9-BE1239F0BC7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6" name="Arrow: Chevron 195">
            <a:extLst>
              <a:ext uri="{FF2B5EF4-FFF2-40B4-BE49-F238E27FC236}">
                <a16:creationId xmlns:a16="http://schemas.microsoft.com/office/drawing/2014/main" id="{8137BC06-F542-467E-868D-9A151E5EAEA2}"/>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7" name="Arrow: Chevron 196">
            <a:extLst>
              <a:ext uri="{FF2B5EF4-FFF2-40B4-BE49-F238E27FC236}">
                <a16:creationId xmlns:a16="http://schemas.microsoft.com/office/drawing/2014/main" id="{BDD4D71C-C1E6-44DC-A9FD-923AE4CEBFD1}"/>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8" name="Arrow: Chevron 197">
            <a:extLst>
              <a:ext uri="{FF2B5EF4-FFF2-40B4-BE49-F238E27FC236}">
                <a16:creationId xmlns:a16="http://schemas.microsoft.com/office/drawing/2014/main" id="{6FBB1AEF-EADD-4187-BDDE-62077A2EAA6D}"/>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pic>
        <p:nvPicPr>
          <p:cNvPr id="3" name="Đồ họa 2">
            <a:extLst>
              <a:ext uri="{FF2B5EF4-FFF2-40B4-BE49-F238E27FC236}">
                <a16:creationId xmlns:a16="http://schemas.microsoft.com/office/drawing/2014/main" id="{76504630-9125-F6DF-D96B-8716A1FCCA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1670" y="3900046"/>
            <a:ext cx="2644607" cy="2644607"/>
          </a:xfrm>
          <a:prstGeom prst="rect">
            <a:avLst/>
          </a:prstGeom>
        </p:spPr>
      </p:pic>
    </p:spTree>
    <p:extLst>
      <p:ext uri="{BB962C8B-B14F-4D97-AF65-F5344CB8AC3E}">
        <p14:creationId xmlns:p14="http://schemas.microsoft.com/office/powerpoint/2010/main" val="245417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a">
            <a:extLst>
              <a:ext uri="{FF2B5EF4-FFF2-40B4-BE49-F238E27FC236}">
                <a16:creationId xmlns:a16="http://schemas.microsoft.com/office/drawing/2014/main" id="{13C998DF-A0F2-4421-8866-DDE07412BD7D}"/>
              </a:ext>
            </a:extLst>
          </p:cNvPr>
          <p:cNvSpPr/>
          <p:nvPr/>
        </p:nvSpPr>
        <p:spPr>
          <a:xfrm rot="10800000">
            <a:off x="5166897" y="377743"/>
            <a:ext cx="922730" cy="922730"/>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vbn">
            <a:extLst>
              <a:ext uri="{FF2B5EF4-FFF2-40B4-BE49-F238E27FC236}">
                <a16:creationId xmlns:a16="http://schemas.microsoft.com/office/drawing/2014/main" id="{84551DE5-C257-44CA-BB6E-1D3F7EB1FDB2}"/>
              </a:ext>
            </a:extLst>
          </p:cNvPr>
          <p:cNvSpPr/>
          <p:nvPr/>
        </p:nvSpPr>
        <p:spPr>
          <a:xfrm rot="10800000">
            <a:off x="6271487" y="1634987"/>
            <a:ext cx="2410129" cy="2166632"/>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 name="Isosceles Triangle 6">
            <a:extLst>
              <a:ext uri="{FF2B5EF4-FFF2-40B4-BE49-F238E27FC236}">
                <a16:creationId xmlns:a16="http://schemas.microsoft.com/office/drawing/2014/main" id="{16183529-835E-48EF-98D3-A47022A44902}"/>
              </a:ext>
            </a:extLst>
          </p:cNvPr>
          <p:cNvSpPr/>
          <p:nvPr/>
        </p:nvSpPr>
        <p:spPr>
          <a:xfrm rot="3743733">
            <a:off x="6554518" y="473020"/>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8" name="!!vvv">
            <a:extLst>
              <a:ext uri="{FF2B5EF4-FFF2-40B4-BE49-F238E27FC236}">
                <a16:creationId xmlns:a16="http://schemas.microsoft.com/office/drawing/2014/main" id="{BA797CDC-008B-4AFF-8700-E3F0A2F8A80F}"/>
              </a:ext>
            </a:extLst>
          </p:cNvPr>
          <p:cNvSpPr/>
          <p:nvPr/>
        </p:nvSpPr>
        <p:spPr>
          <a:xfrm rot="5400000">
            <a:off x="-583045" y="2723602"/>
            <a:ext cx="4727163"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8" name="!!sdes">
            <a:extLst>
              <a:ext uri="{FF2B5EF4-FFF2-40B4-BE49-F238E27FC236}">
                <a16:creationId xmlns:a16="http://schemas.microsoft.com/office/drawing/2014/main" id="{2BAF074D-42F9-417C-96FF-4AB5D66610CD}"/>
              </a:ext>
            </a:extLst>
          </p:cNvPr>
          <p:cNvSpPr/>
          <p:nvPr/>
        </p:nvSpPr>
        <p:spPr>
          <a:xfrm rot="5400000">
            <a:off x="3508530" y="1491754"/>
            <a:ext cx="2219325"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6" name="!!sdfe">
            <a:extLst>
              <a:ext uri="{FF2B5EF4-FFF2-40B4-BE49-F238E27FC236}">
                <a16:creationId xmlns:a16="http://schemas.microsoft.com/office/drawing/2014/main" id="{7A592182-E1C3-4089-B4B4-F3CA5177DE78}"/>
              </a:ext>
            </a:extLst>
          </p:cNvPr>
          <p:cNvSpPr/>
          <p:nvPr/>
        </p:nvSpPr>
        <p:spPr>
          <a:xfrm>
            <a:off x="9263519" y="1639777"/>
            <a:ext cx="2397489" cy="462693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97398DED-A9C1-4A51-B465-8267D933A90D}"/>
              </a:ext>
            </a:extLst>
          </p:cNvPr>
          <p:cNvSpPr txBox="1"/>
          <p:nvPr/>
        </p:nvSpPr>
        <p:spPr>
          <a:xfrm>
            <a:off x="5147526" y="509289"/>
            <a:ext cx="2448232" cy="461665"/>
          </a:xfrm>
          <a:prstGeom prst="rect">
            <a:avLst/>
          </a:prstGeom>
          <a:noFill/>
        </p:spPr>
        <p:txBody>
          <a:bodyPr wrap="square" rtlCol="0">
            <a:spAutoFit/>
          </a:bodyPr>
          <a:lstStyle/>
          <a:p>
            <a:r>
              <a:rPr lang="vi-VN" sz="2400" b="1" dirty="0" err="1">
                <a:solidFill>
                  <a:srgbClr val="FFFF00"/>
                </a:solidFill>
                <a:effectLst/>
                <a:latin typeface="+mj-lt"/>
              </a:rPr>
              <a:t>Character</a:t>
            </a:r>
            <a:endParaRPr lang="vi-VN" sz="2400" b="1" dirty="0">
              <a:solidFill>
                <a:srgbClr val="FFFF00"/>
              </a:solidFill>
              <a:effectLst/>
              <a:latin typeface="+mj-lt"/>
            </a:endParaRPr>
          </a:p>
        </p:txBody>
      </p:sp>
      <p:sp>
        <p:nvSpPr>
          <p:cNvPr id="8" name="TextBox 7">
            <a:extLst>
              <a:ext uri="{FF2B5EF4-FFF2-40B4-BE49-F238E27FC236}">
                <a16:creationId xmlns:a16="http://schemas.microsoft.com/office/drawing/2014/main" id="{89FAD225-AEC3-4FC4-B4EE-7BB585715D84}"/>
              </a:ext>
            </a:extLst>
          </p:cNvPr>
          <p:cNvSpPr txBox="1"/>
          <p:nvPr/>
        </p:nvSpPr>
        <p:spPr>
          <a:xfrm>
            <a:off x="712907" y="1896691"/>
            <a:ext cx="2205784" cy="3581430"/>
          </a:xfrm>
          <a:prstGeom prst="rect">
            <a:avLst/>
          </a:prstGeom>
          <a:noFill/>
        </p:spPr>
        <p:txBody>
          <a:bodyPr wrap="square" rtlCol="0">
            <a:spAutoFit/>
          </a:bodyPr>
          <a:lstStyle/>
          <a:p>
            <a:pPr marL="342900" indent="-342900" algn="ctr">
              <a:lnSpc>
                <a:spcPct val="150000"/>
              </a:lnSpc>
              <a:spcBef>
                <a:spcPts val="600"/>
              </a:spcBef>
              <a:spcAft>
                <a:spcPts val="600"/>
              </a:spcAft>
              <a:buFont typeface="+mj-lt"/>
              <a:buAutoNum type="arabicPeriod"/>
            </a:pPr>
            <a:r>
              <a:rPr lang="vi-VN" sz="2000" b="1" kern="1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Champions</a:t>
            </a:r>
            <a:endParaRPr lang="vi-VN"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new customers, make the most frequent purchases, and spend the most These customers are loyal, willing to spend generously, and are likely to make another purchase soon.</a:t>
            </a:r>
            <a:endParaRPr lang="vi-VN" sz="1800" dirty="0">
              <a:solidFill>
                <a:schemeClr val="bg1"/>
              </a:solidFill>
              <a:effectLst/>
              <a:latin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6E6779-66FD-4A8B-A3CF-31882650D295}"/>
              </a:ext>
            </a:extLst>
          </p:cNvPr>
          <p:cNvSpPr txBox="1"/>
          <p:nvPr/>
        </p:nvSpPr>
        <p:spPr>
          <a:xfrm>
            <a:off x="3538361" y="1845970"/>
            <a:ext cx="2212690" cy="1414554"/>
          </a:xfrm>
          <a:prstGeom prst="rect">
            <a:avLst/>
          </a:prstGeom>
          <a:noFill/>
        </p:spPr>
        <p:txBody>
          <a:bodyPr wrap="square" rtlCol="0">
            <a:spAutoFit/>
          </a:bodyPr>
          <a:lstStyle/>
          <a:p>
            <a:pPr algn="ctr">
              <a:lnSpc>
                <a:spcPct val="120000"/>
              </a:lnSpc>
              <a:spcAft>
                <a:spcPts val="600"/>
              </a:spcAft>
            </a:pPr>
            <a:r>
              <a:rPr lang="vi-VN" sz="20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vi-VN" sz="2000" b="1" kern="1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Loyal</a:t>
            </a:r>
            <a:r>
              <a:rPr lang="vi-VN" sz="20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vi-VN" sz="2000" b="1" kern="1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Customers</a:t>
            </a:r>
            <a:endParaRPr lang="en-US" sz="20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average spenders – decent but make purchases very often</a:t>
            </a:r>
            <a:endParaRPr lang="vi-VN" sz="1800" dirty="0">
              <a:solidFill>
                <a:schemeClr val="bg1"/>
              </a:solidFill>
              <a:effectLst/>
              <a:latin typeface="Calibri" panose="020F0502020204030204" pitchFamily="34" charset="0"/>
              <a:cs typeface="Arial" panose="020B0604020202020204" pitchFamily="34" charset="0"/>
            </a:endParaRPr>
          </a:p>
        </p:txBody>
      </p:sp>
      <p:sp>
        <p:nvSpPr>
          <p:cNvPr id="170" name="TextBox 169">
            <a:extLst>
              <a:ext uri="{FF2B5EF4-FFF2-40B4-BE49-F238E27FC236}">
                <a16:creationId xmlns:a16="http://schemas.microsoft.com/office/drawing/2014/main" id="{9AD02580-1A98-44BD-9082-C661245911D8}"/>
              </a:ext>
            </a:extLst>
          </p:cNvPr>
          <p:cNvSpPr txBox="1"/>
          <p:nvPr/>
        </p:nvSpPr>
        <p:spPr>
          <a:xfrm>
            <a:off x="3462412" y="4056022"/>
            <a:ext cx="2364588" cy="2226700"/>
          </a:xfrm>
          <a:prstGeom prst="rect">
            <a:avLst/>
          </a:prstGeom>
          <a:noFill/>
        </p:spPr>
        <p:txBody>
          <a:bodyPr wrap="square">
            <a:spAutoFit/>
          </a:bodyPr>
          <a:lstStyle/>
          <a:p>
            <a:pPr algn="ctr">
              <a:spcAft>
                <a:spcPts val="600"/>
              </a:spcAft>
            </a:pPr>
            <a:r>
              <a:rPr lang="vi-VN" sz="1900" b="1" kern="100" dirty="0">
                <a:solidFill>
                  <a:srgbClr val="FF0000"/>
                </a:solidFill>
                <a:effectLst/>
                <a:latin typeface="+mj-lt"/>
                <a:ea typeface="Calibri" panose="020F0502020204030204" pitchFamily="34" charset="0"/>
                <a:cs typeface="Arial" panose="020B0604020202020204" pitchFamily="34" charset="0"/>
              </a:rPr>
              <a:t>3. </a:t>
            </a:r>
            <a:r>
              <a:rPr lang="vi-VN" sz="1900" b="1" kern="100" dirty="0" err="1">
                <a:solidFill>
                  <a:srgbClr val="FF0000"/>
                </a:solidFill>
                <a:effectLst/>
                <a:latin typeface="+mj-lt"/>
                <a:ea typeface="Calibri" panose="020F0502020204030204" pitchFamily="34" charset="0"/>
                <a:cs typeface="Arial" panose="020B0604020202020204" pitchFamily="34" charset="0"/>
              </a:rPr>
              <a:t>Potential</a:t>
            </a:r>
            <a:r>
              <a:rPr lang="vi-VN" sz="1900" b="1" kern="100" dirty="0">
                <a:solidFill>
                  <a:srgbClr val="FF0000"/>
                </a:solidFill>
                <a:effectLst/>
                <a:latin typeface="+mj-lt"/>
                <a:ea typeface="Calibri" panose="020F0502020204030204" pitchFamily="34" charset="0"/>
                <a:cs typeface="Arial" panose="020B0604020202020204" pitchFamily="34" charset="0"/>
              </a:rPr>
              <a:t> </a:t>
            </a:r>
            <a:r>
              <a:rPr lang="vi-VN" sz="1900" b="1" kern="100" dirty="0" err="1">
                <a:solidFill>
                  <a:srgbClr val="FF0000"/>
                </a:solidFill>
                <a:effectLst/>
                <a:latin typeface="+mj-lt"/>
                <a:ea typeface="Calibri" panose="020F0502020204030204" pitchFamily="34" charset="0"/>
                <a:cs typeface="Arial" panose="020B0604020202020204" pitchFamily="34" charset="0"/>
              </a:rPr>
              <a:t>Loyalist</a:t>
            </a:r>
            <a:endParaRPr lang="vi-VN" sz="1900" b="1" kern="100" dirty="0">
              <a:solidFill>
                <a:srgbClr val="FF0000"/>
              </a:solidFill>
              <a:effectLst/>
              <a:latin typeface="+mj-lt"/>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new customers with recent transactions, spend on average quite well, and have made more than one purchase</a:t>
            </a:r>
            <a:endParaRPr lang="vi-VN" sz="1800" dirty="0">
              <a:solidFill>
                <a:schemeClr val="bg1"/>
              </a:solidFill>
              <a:effectLst/>
              <a:latin typeface="Calibri" panose="020F050202020403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84CFD742-F13D-4844-8D8F-700E98645A45}"/>
              </a:ext>
            </a:extLst>
          </p:cNvPr>
          <p:cNvSpPr txBox="1"/>
          <p:nvPr/>
        </p:nvSpPr>
        <p:spPr>
          <a:xfrm>
            <a:off x="9440570" y="2772595"/>
            <a:ext cx="2171096" cy="2549865"/>
          </a:xfrm>
          <a:prstGeom prst="rect">
            <a:avLst/>
          </a:prstGeom>
          <a:noFill/>
          <a:ln w="76200">
            <a:noFill/>
          </a:ln>
        </p:spPr>
        <p:txBody>
          <a:bodyPr wrap="square">
            <a:spAutoFit/>
          </a:bodyPr>
          <a:lstStyle/>
          <a:p>
            <a:pPr algn="ctr">
              <a:spcAft>
                <a:spcPts val="600"/>
              </a:spcAft>
            </a:pPr>
            <a:r>
              <a:rPr lang="en-US"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6.</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Customers</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Needing</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Attention</a:t>
            </a:r>
            <a:endPar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customers with a decent purchase frequency and cart value, have not returned to purchase recently</a:t>
            </a:r>
            <a:endParaRPr lang="vi-VN" sz="1800" dirty="0">
              <a:solidFill>
                <a:schemeClr val="bg1"/>
              </a:solidFill>
              <a:effectLst/>
              <a:latin typeface="Calibri" panose="020F0502020204030204" pitchFamily="34" charset="0"/>
              <a:cs typeface="Arial" panose="020B0604020202020204" pitchFamily="34" charset="0"/>
            </a:endParaRPr>
          </a:p>
        </p:txBody>
      </p:sp>
      <p:sp>
        <p:nvSpPr>
          <p:cNvPr id="167" name="!!cc">
            <a:extLst>
              <a:ext uri="{FF2B5EF4-FFF2-40B4-BE49-F238E27FC236}">
                <a16:creationId xmlns:a16="http://schemas.microsoft.com/office/drawing/2014/main" id="{ABFA0495-9F85-4A61-86AB-68C537BFA19F}"/>
              </a:ext>
            </a:extLst>
          </p:cNvPr>
          <p:cNvSpPr/>
          <p:nvPr/>
        </p:nvSpPr>
        <p:spPr>
          <a:xfrm rot="8155243">
            <a:off x="1935097" y="-1524193"/>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8" name="!!as" descr="Công tác thông tin đối ngoại qua hoạt động của các CQĐD Việt Nam ở nước">
            <a:extLst>
              <a:ext uri="{FF2B5EF4-FFF2-40B4-BE49-F238E27FC236}">
                <a16:creationId xmlns:a16="http://schemas.microsoft.com/office/drawing/2014/main" id="{58FC27F0-207E-42D3-8285-A42E68DCE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00" r="17213"/>
          <a:stretch>
            <a:fillRect/>
          </a:stretch>
        </p:blipFill>
        <p:spPr bwMode="auto">
          <a:xfrm rot="10800000">
            <a:off x="1151202" y="-3731942"/>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0A6031EC-48C6-4EC2-BB61-566F984150A5}"/>
              </a:ext>
            </a:extLst>
          </p:cNvPr>
          <p:cNvSpPr/>
          <p:nvPr/>
        </p:nvSpPr>
        <p:spPr>
          <a:xfrm rot="8020374">
            <a:off x="1203331" y="-3376100"/>
            <a:ext cx="2723419" cy="27234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Rectangle 178">
            <a:extLst>
              <a:ext uri="{FF2B5EF4-FFF2-40B4-BE49-F238E27FC236}">
                <a16:creationId xmlns:a16="http://schemas.microsoft.com/office/drawing/2014/main" id="{78B48133-C581-4D7D-BB41-F4BA13BC7248}"/>
              </a:ext>
            </a:extLst>
          </p:cNvPr>
          <p:cNvSpPr/>
          <p:nvPr/>
        </p:nvSpPr>
        <p:spPr>
          <a:xfrm rot="8243257">
            <a:off x="2147751" y="7032543"/>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Rectangle 182">
            <a:extLst>
              <a:ext uri="{FF2B5EF4-FFF2-40B4-BE49-F238E27FC236}">
                <a16:creationId xmlns:a16="http://schemas.microsoft.com/office/drawing/2014/main" id="{28B62B46-BAEB-4410-B643-1A336B12EBD3}"/>
              </a:ext>
            </a:extLst>
          </p:cNvPr>
          <p:cNvSpPr/>
          <p:nvPr/>
        </p:nvSpPr>
        <p:spPr>
          <a:xfrm>
            <a:off x="-501445" y="-531727"/>
            <a:ext cx="13332542" cy="7731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85" name="Group 184">
            <a:extLst>
              <a:ext uri="{FF2B5EF4-FFF2-40B4-BE49-F238E27FC236}">
                <a16:creationId xmlns:a16="http://schemas.microsoft.com/office/drawing/2014/main" id="{420B405F-EF24-480C-B80B-FBAE72D6E837}"/>
              </a:ext>
            </a:extLst>
          </p:cNvPr>
          <p:cNvGrpSpPr/>
          <p:nvPr/>
        </p:nvGrpSpPr>
        <p:grpSpPr>
          <a:xfrm>
            <a:off x="4874544" y="6981294"/>
            <a:ext cx="560092" cy="2762200"/>
            <a:chOff x="4470189" y="4688431"/>
            <a:chExt cx="439924" cy="2169569"/>
          </a:xfrm>
          <a:solidFill>
            <a:srgbClr val="000000"/>
          </a:solidFill>
        </p:grpSpPr>
        <p:sp>
          <p:nvSpPr>
            <p:cNvPr id="186" name="Teardrop 185">
              <a:extLst>
                <a:ext uri="{FF2B5EF4-FFF2-40B4-BE49-F238E27FC236}">
                  <a16:creationId xmlns:a16="http://schemas.microsoft.com/office/drawing/2014/main" id="{5B4AE213-1D6C-4D59-BB9C-8F584E90E1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Rectangle 186">
              <a:extLst>
                <a:ext uri="{FF2B5EF4-FFF2-40B4-BE49-F238E27FC236}">
                  <a16:creationId xmlns:a16="http://schemas.microsoft.com/office/drawing/2014/main" id="{FA5DC183-3DE3-4672-B65F-BB4A836D1DAC}"/>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8" name="Rectangle 187">
              <a:extLst>
                <a:ext uri="{FF2B5EF4-FFF2-40B4-BE49-F238E27FC236}">
                  <a16:creationId xmlns:a16="http://schemas.microsoft.com/office/drawing/2014/main" id="{C77D52AF-CFF5-48AA-899F-9AA3DEAF76EF}"/>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9" name="Rectangle 188">
              <a:extLst>
                <a:ext uri="{FF2B5EF4-FFF2-40B4-BE49-F238E27FC236}">
                  <a16:creationId xmlns:a16="http://schemas.microsoft.com/office/drawing/2014/main" id="{14FD9CC0-459B-44A7-9842-7443FB07421A}"/>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Rectangle 189">
              <a:extLst>
                <a:ext uri="{FF2B5EF4-FFF2-40B4-BE49-F238E27FC236}">
                  <a16:creationId xmlns:a16="http://schemas.microsoft.com/office/drawing/2014/main" id="{9A60576A-3066-4824-B212-F6A250A82614}"/>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Rectangle 190">
              <a:extLst>
                <a:ext uri="{FF2B5EF4-FFF2-40B4-BE49-F238E27FC236}">
                  <a16:creationId xmlns:a16="http://schemas.microsoft.com/office/drawing/2014/main" id="{83CBA4D9-D9D4-45E3-847C-6DB864E3B6D7}"/>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2" name="Block Arc 191">
              <a:extLst>
                <a:ext uri="{FF2B5EF4-FFF2-40B4-BE49-F238E27FC236}">
                  <a16:creationId xmlns:a16="http://schemas.microsoft.com/office/drawing/2014/main" id="{67A4CD86-E79A-42C9-8A50-4B27085F22F6}"/>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3" name="Block Arc 192">
              <a:extLst>
                <a:ext uri="{FF2B5EF4-FFF2-40B4-BE49-F238E27FC236}">
                  <a16:creationId xmlns:a16="http://schemas.microsoft.com/office/drawing/2014/main" id="{595D8D74-B953-4B76-BEDB-1BEF61222DD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94" name="Graphic 193" descr="Succulent with solid fill">
            <a:extLst>
              <a:ext uri="{FF2B5EF4-FFF2-40B4-BE49-F238E27FC236}">
                <a16:creationId xmlns:a16="http://schemas.microsoft.com/office/drawing/2014/main" id="{857147FF-7A2D-46CB-A5D0-874BFE89A3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1951" y="6835330"/>
            <a:ext cx="784726" cy="784726"/>
          </a:xfrm>
          <a:prstGeom prst="rect">
            <a:avLst/>
          </a:prstGeom>
        </p:spPr>
      </p:pic>
      <p:pic>
        <p:nvPicPr>
          <p:cNvPr id="195" name="Graphic 194" descr="Plant With Roots with solid fill">
            <a:extLst>
              <a:ext uri="{FF2B5EF4-FFF2-40B4-BE49-F238E27FC236}">
                <a16:creationId xmlns:a16="http://schemas.microsoft.com/office/drawing/2014/main" id="{83BAB9A3-B51D-47EB-B713-7B9FBE6E6E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1814" y="7098075"/>
            <a:ext cx="617030" cy="727960"/>
          </a:xfrm>
          <a:prstGeom prst="rect">
            <a:avLst/>
          </a:prstGeom>
        </p:spPr>
      </p:pic>
      <p:sp>
        <p:nvSpPr>
          <p:cNvPr id="196" name="Rectangle 195">
            <a:extLst>
              <a:ext uri="{FF2B5EF4-FFF2-40B4-BE49-F238E27FC236}">
                <a16:creationId xmlns:a16="http://schemas.microsoft.com/office/drawing/2014/main" id="{5EED673A-75CD-452C-9AF5-82AEC4BA5951}"/>
              </a:ext>
            </a:extLst>
          </p:cNvPr>
          <p:cNvSpPr/>
          <p:nvPr/>
        </p:nvSpPr>
        <p:spPr>
          <a:xfrm rot="8055796">
            <a:off x="10645041" y="-1178005"/>
            <a:ext cx="882771" cy="882771"/>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Rectangle 196">
            <a:extLst>
              <a:ext uri="{FF2B5EF4-FFF2-40B4-BE49-F238E27FC236}">
                <a16:creationId xmlns:a16="http://schemas.microsoft.com/office/drawing/2014/main" id="{BC7306B5-1DE1-431B-AC93-DCF9AB8296E1}"/>
              </a:ext>
            </a:extLst>
          </p:cNvPr>
          <p:cNvSpPr/>
          <p:nvPr/>
        </p:nvSpPr>
        <p:spPr>
          <a:xfrm rot="8105886">
            <a:off x="10003707" y="7081536"/>
            <a:ext cx="741912" cy="741912"/>
          </a:xfrm>
          <a:prstGeom prst="rect">
            <a:avLst/>
          </a:prstGeom>
          <a:noFill/>
          <a:ln w="571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Rectangle 197">
            <a:extLst>
              <a:ext uri="{FF2B5EF4-FFF2-40B4-BE49-F238E27FC236}">
                <a16:creationId xmlns:a16="http://schemas.microsoft.com/office/drawing/2014/main" id="{9C2D6422-57EA-49F6-A728-71113E83D8EE}"/>
              </a:ext>
            </a:extLst>
          </p:cNvPr>
          <p:cNvSpPr/>
          <p:nvPr/>
        </p:nvSpPr>
        <p:spPr>
          <a:xfrm rot="8022909">
            <a:off x="5068005" y="-1154600"/>
            <a:ext cx="882771" cy="882771"/>
          </a:xfrm>
          <a:prstGeom prst="rect">
            <a:avLst/>
          </a:prstGeom>
          <a:noFill/>
          <a:ln w="28575">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9" name="Rectangle 198">
            <a:extLst>
              <a:ext uri="{FF2B5EF4-FFF2-40B4-BE49-F238E27FC236}">
                <a16:creationId xmlns:a16="http://schemas.microsoft.com/office/drawing/2014/main" id="{B68C332E-9C36-474A-A052-137544362F9B}"/>
              </a:ext>
            </a:extLst>
          </p:cNvPr>
          <p:cNvSpPr/>
          <p:nvPr/>
        </p:nvSpPr>
        <p:spPr>
          <a:xfrm rot="8023067">
            <a:off x="9892317" y="-702793"/>
            <a:ext cx="558655" cy="558655"/>
          </a:xfrm>
          <a:prstGeom prst="rect">
            <a:avLst/>
          </a:prstGeom>
          <a:solidFill>
            <a:srgbClr val="2C76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Rectangle 199">
            <a:extLst>
              <a:ext uri="{FF2B5EF4-FFF2-40B4-BE49-F238E27FC236}">
                <a16:creationId xmlns:a16="http://schemas.microsoft.com/office/drawing/2014/main" id="{96CA232D-0D01-4D1B-AFE8-2C762024AF73}"/>
              </a:ext>
            </a:extLst>
          </p:cNvPr>
          <p:cNvSpPr/>
          <p:nvPr/>
        </p:nvSpPr>
        <p:spPr>
          <a:xfrm rot="8046192">
            <a:off x="624586" y="-594259"/>
            <a:ext cx="431547" cy="431547"/>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1" name="Rectangle 200">
            <a:extLst>
              <a:ext uri="{FF2B5EF4-FFF2-40B4-BE49-F238E27FC236}">
                <a16:creationId xmlns:a16="http://schemas.microsoft.com/office/drawing/2014/main" id="{F0FCABD0-326B-4CA3-AD7A-D725768B243D}"/>
              </a:ext>
            </a:extLst>
          </p:cNvPr>
          <p:cNvSpPr/>
          <p:nvPr/>
        </p:nvSpPr>
        <p:spPr>
          <a:xfrm rot="8085036">
            <a:off x="346131" y="7557436"/>
            <a:ext cx="762553" cy="762553"/>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2" name="Rectangle 201">
            <a:extLst>
              <a:ext uri="{FF2B5EF4-FFF2-40B4-BE49-F238E27FC236}">
                <a16:creationId xmlns:a16="http://schemas.microsoft.com/office/drawing/2014/main" id="{43145540-2B90-4231-8131-A1298C93FA6C}"/>
              </a:ext>
            </a:extLst>
          </p:cNvPr>
          <p:cNvSpPr/>
          <p:nvPr/>
        </p:nvSpPr>
        <p:spPr>
          <a:xfrm rot="8083694">
            <a:off x="7460557" y="7335672"/>
            <a:ext cx="1994719" cy="1994719"/>
          </a:xfrm>
          <a:prstGeom prst="rect">
            <a:avLst/>
          </a:prstGeom>
          <a:no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as" descr="Công tác thông tin đối ngoại qua hoạt động của các CQĐD Việt Nam ở nước">
            <a:extLst>
              <a:ext uri="{FF2B5EF4-FFF2-40B4-BE49-F238E27FC236}">
                <a16:creationId xmlns:a16="http://schemas.microsoft.com/office/drawing/2014/main" id="{CC2A75A8-74E2-4306-B978-067A579E0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00" r="17213"/>
          <a:stretch>
            <a:fillRect/>
          </a:stretch>
        </p:blipFill>
        <p:spPr bwMode="auto">
          <a:xfrm rot="10800000">
            <a:off x="594059" y="-3935090"/>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48" name="Arrow: Chevron 47">
            <a:extLst>
              <a:ext uri="{FF2B5EF4-FFF2-40B4-BE49-F238E27FC236}">
                <a16:creationId xmlns:a16="http://schemas.microsoft.com/office/drawing/2014/main" id="{39F4A2C0-6D9F-4C45-8FC0-19738ADBA04C}"/>
              </a:ext>
            </a:extLst>
          </p:cNvPr>
          <p:cNvSpPr/>
          <p:nvPr/>
        </p:nvSpPr>
        <p:spPr>
          <a:xfrm rot="5400000" flipH="1">
            <a:off x="1246388" y="-13872446"/>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49" name="Arrow: Chevron 48">
            <a:extLst>
              <a:ext uri="{FF2B5EF4-FFF2-40B4-BE49-F238E27FC236}">
                <a16:creationId xmlns:a16="http://schemas.microsoft.com/office/drawing/2014/main" id="{67C721A6-CD9F-46B1-95EA-87AEC846ED48}"/>
              </a:ext>
            </a:extLst>
          </p:cNvPr>
          <p:cNvSpPr/>
          <p:nvPr/>
        </p:nvSpPr>
        <p:spPr>
          <a:xfrm rot="5400000" flipH="1">
            <a:off x="3768816" y="-601017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0" name="Arrow: Chevron 49">
            <a:extLst>
              <a:ext uri="{FF2B5EF4-FFF2-40B4-BE49-F238E27FC236}">
                <a16:creationId xmlns:a16="http://schemas.microsoft.com/office/drawing/2014/main" id="{0A1C45C0-6818-4129-8996-63D3D618B483}"/>
              </a:ext>
            </a:extLst>
          </p:cNvPr>
          <p:cNvSpPr/>
          <p:nvPr/>
        </p:nvSpPr>
        <p:spPr>
          <a:xfrm rot="5400000" flipH="1">
            <a:off x="6547587" y="-20947439"/>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1" name="Arrow: Chevron 50">
            <a:extLst>
              <a:ext uri="{FF2B5EF4-FFF2-40B4-BE49-F238E27FC236}">
                <a16:creationId xmlns:a16="http://schemas.microsoft.com/office/drawing/2014/main" id="{1A108CDC-6CBE-44AB-BA9B-62F5E45FB099}"/>
              </a:ext>
            </a:extLst>
          </p:cNvPr>
          <p:cNvSpPr/>
          <p:nvPr/>
        </p:nvSpPr>
        <p:spPr>
          <a:xfrm rot="5400000" flipH="1">
            <a:off x="6142855" y="-11045151"/>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2" name="Arrow: Chevron 51">
            <a:extLst>
              <a:ext uri="{FF2B5EF4-FFF2-40B4-BE49-F238E27FC236}">
                <a16:creationId xmlns:a16="http://schemas.microsoft.com/office/drawing/2014/main" id="{85C26B94-646A-4EF4-A140-73EF22E74E6D}"/>
              </a:ext>
            </a:extLst>
          </p:cNvPr>
          <p:cNvSpPr/>
          <p:nvPr/>
        </p:nvSpPr>
        <p:spPr>
          <a:xfrm rot="5400000" flipH="1">
            <a:off x="2722557" y="-22978251"/>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3" name="Arrow: Chevron 52">
            <a:extLst>
              <a:ext uri="{FF2B5EF4-FFF2-40B4-BE49-F238E27FC236}">
                <a16:creationId xmlns:a16="http://schemas.microsoft.com/office/drawing/2014/main" id="{D9C8F967-2D9F-471A-8915-B213D1443A50}"/>
              </a:ext>
            </a:extLst>
          </p:cNvPr>
          <p:cNvSpPr/>
          <p:nvPr/>
        </p:nvSpPr>
        <p:spPr>
          <a:xfrm rot="5400000" flipH="1">
            <a:off x="8840920" y="-238429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4" name="Arrow: Chevron 53">
            <a:extLst>
              <a:ext uri="{FF2B5EF4-FFF2-40B4-BE49-F238E27FC236}">
                <a16:creationId xmlns:a16="http://schemas.microsoft.com/office/drawing/2014/main" id="{E35B58BA-87A1-4207-BD2E-473CE340C9B3}"/>
              </a:ext>
            </a:extLst>
          </p:cNvPr>
          <p:cNvSpPr/>
          <p:nvPr/>
        </p:nvSpPr>
        <p:spPr>
          <a:xfrm rot="5400000" flipH="1">
            <a:off x="9217470" y="-17886935"/>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6" name="Arrow: Chevron 55">
            <a:extLst>
              <a:ext uri="{FF2B5EF4-FFF2-40B4-BE49-F238E27FC236}">
                <a16:creationId xmlns:a16="http://schemas.microsoft.com/office/drawing/2014/main" id="{262CFC1E-2D35-4DC6-AE82-A70055ADC7EC}"/>
              </a:ext>
            </a:extLst>
          </p:cNvPr>
          <p:cNvSpPr/>
          <p:nvPr/>
        </p:nvSpPr>
        <p:spPr>
          <a:xfrm rot="5400000" flipH="1">
            <a:off x="10978733" y="-896167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4" name="!!sdes">
            <a:extLst>
              <a:ext uri="{FF2B5EF4-FFF2-40B4-BE49-F238E27FC236}">
                <a16:creationId xmlns:a16="http://schemas.microsoft.com/office/drawing/2014/main" id="{E07B4BB3-9751-6AAB-F2D7-5A7C7A626032}"/>
              </a:ext>
            </a:extLst>
          </p:cNvPr>
          <p:cNvSpPr/>
          <p:nvPr/>
        </p:nvSpPr>
        <p:spPr>
          <a:xfrm rot="5400000">
            <a:off x="3524373" y="3977521"/>
            <a:ext cx="2219325"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170">
            <a:extLst>
              <a:ext uri="{FF2B5EF4-FFF2-40B4-BE49-F238E27FC236}">
                <a16:creationId xmlns:a16="http://schemas.microsoft.com/office/drawing/2014/main" id="{C3959F0F-CD96-5956-F4C4-19B7F1B92DA7}"/>
              </a:ext>
            </a:extLst>
          </p:cNvPr>
          <p:cNvSpPr txBox="1"/>
          <p:nvPr/>
        </p:nvSpPr>
        <p:spPr>
          <a:xfrm>
            <a:off x="6369924" y="1794179"/>
            <a:ext cx="2251288" cy="1914948"/>
          </a:xfrm>
          <a:prstGeom prst="rect">
            <a:avLst/>
          </a:prstGeom>
          <a:noFill/>
          <a:ln w="76200">
            <a:noFill/>
          </a:ln>
        </p:spPr>
        <p:txBody>
          <a:bodyPr wrap="square">
            <a:spAutoFit/>
          </a:bodyPr>
          <a:lstStyle/>
          <a:p>
            <a:pPr algn="ctr">
              <a:spcAft>
                <a:spcPts val="600"/>
              </a:spcAft>
            </a:pPr>
            <a:r>
              <a:rPr lang="vi-VN" sz="1800" b="1" kern="100" dirty="0">
                <a:solidFill>
                  <a:srgbClr val="95F7FB"/>
                </a:solidFill>
                <a:effectLst/>
                <a:latin typeface="+mj-lt"/>
                <a:ea typeface="Calibri" panose="020F0502020204030204" pitchFamily="34" charset="0"/>
                <a:cs typeface="Arial" panose="020B0604020202020204" pitchFamily="34" charset="0"/>
              </a:rPr>
              <a:t>4. </a:t>
            </a:r>
            <a:r>
              <a:rPr lang="vi-VN" sz="1800" b="1" kern="100" dirty="0" err="1">
                <a:solidFill>
                  <a:srgbClr val="95F7FB"/>
                </a:solidFill>
                <a:effectLst/>
                <a:latin typeface="+mj-lt"/>
                <a:ea typeface="Calibri" panose="020F0502020204030204" pitchFamily="34" charset="0"/>
                <a:cs typeface="Arial" panose="020B0604020202020204" pitchFamily="34" charset="0"/>
              </a:rPr>
              <a:t>Recent</a:t>
            </a:r>
            <a:r>
              <a:rPr lang="vi-VN" sz="1800" b="1" kern="100" dirty="0">
                <a:solidFill>
                  <a:srgbClr val="95F7FB"/>
                </a:solidFill>
                <a:effectLst/>
                <a:latin typeface="+mj-lt"/>
                <a:ea typeface="Calibri" panose="020F0502020204030204" pitchFamily="34" charset="0"/>
                <a:cs typeface="Arial" panose="020B0604020202020204" pitchFamily="34" charset="0"/>
              </a:rPr>
              <a:t> </a:t>
            </a:r>
            <a:r>
              <a:rPr lang="vi-VN" sz="1800" b="1" kern="100" dirty="0" err="1">
                <a:solidFill>
                  <a:srgbClr val="95F7FB"/>
                </a:solidFill>
                <a:effectLst/>
                <a:latin typeface="+mj-lt"/>
                <a:ea typeface="Calibri" panose="020F0502020204030204" pitchFamily="34" charset="0"/>
                <a:cs typeface="Arial" panose="020B0604020202020204" pitchFamily="34" charset="0"/>
              </a:rPr>
              <a:t>Customers</a:t>
            </a:r>
            <a:endParaRPr lang="en-US" sz="1800" b="1" kern="100" dirty="0">
              <a:solidFill>
                <a:srgbClr val="95F7FB"/>
              </a:solidFill>
              <a:effectLst/>
              <a:latin typeface="+mj-lt"/>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new customers who make their most recent purchases, cart value is small and doesn't buy often</a:t>
            </a:r>
            <a:endParaRPr lang="vi-VN" sz="1800" dirty="0">
              <a:solidFill>
                <a:schemeClr val="bg1"/>
              </a:solidFill>
              <a:effectLst/>
              <a:latin typeface="Calibri" panose="020F0502020204030204" pitchFamily="34" charset="0"/>
              <a:cs typeface="Arial" panose="020B0604020202020204" pitchFamily="34" charset="0"/>
            </a:endParaRPr>
          </a:p>
        </p:txBody>
      </p:sp>
      <p:sp>
        <p:nvSpPr>
          <p:cNvPr id="10" name="!!vbn">
            <a:extLst>
              <a:ext uri="{FF2B5EF4-FFF2-40B4-BE49-F238E27FC236}">
                <a16:creationId xmlns:a16="http://schemas.microsoft.com/office/drawing/2014/main" id="{8B93374D-C701-BCE9-84E4-EFD527F2AAC1}"/>
              </a:ext>
            </a:extLst>
          </p:cNvPr>
          <p:cNvSpPr/>
          <p:nvPr/>
        </p:nvSpPr>
        <p:spPr>
          <a:xfrm rot="10800000">
            <a:off x="6226931" y="4100078"/>
            <a:ext cx="2410129" cy="2166632"/>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TextBox 170">
            <a:extLst>
              <a:ext uri="{FF2B5EF4-FFF2-40B4-BE49-F238E27FC236}">
                <a16:creationId xmlns:a16="http://schemas.microsoft.com/office/drawing/2014/main" id="{3A690932-C39C-A7E4-F650-D21801BBFA50}"/>
              </a:ext>
            </a:extLst>
          </p:cNvPr>
          <p:cNvSpPr txBox="1"/>
          <p:nvPr/>
        </p:nvSpPr>
        <p:spPr>
          <a:xfrm>
            <a:off x="6405024" y="4243912"/>
            <a:ext cx="2171096" cy="1647502"/>
          </a:xfrm>
          <a:prstGeom prst="rect">
            <a:avLst/>
          </a:prstGeom>
          <a:noFill/>
          <a:ln w="76200">
            <a:noFill/>
          </a:ln>
        </p:spPr>
        <p:txBody>
          <a:bodyPr wrap="square">
            <a:spAutoFit/>
          </a:bodyPr>
          <a:lstStyle/>
          <a:p>
            <a:pPr algn="ctr">
              <a:spcAft>
                <a:spcPts val="600"/>
              </a:spcAft>
            </a:pPr>
            <a:r>
              <a:rPr lang="vi-VN" sz="20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rPr>
              <a:t>5. </a:t>
            </a:r>
            <a:r>
              <a:rPr lang="vi-VN" sz="2000" b="1" kern="100" dirty="0" err="1">
                <a:solidFill>
                  <a:srgbClr val="01E9F5"/>
                </a:solidFill>
                <a:effectLst/>
                <a:latin typeface="Calibri" panose="020F0502020204030204" pitchFamily="34" charset="0"/>
                <a:ea typeface="Calibri" panose="020F0502020204030204" pitchFamily="34" charset="0"/>
                <a:cs typeface="Arial" panose="020B0604020202020204" pitchFamily="34" charset="0"/>
              </a:rPr>
              <a:t>Promising</a:t>
            </a:r>
            <a:endParaRPr lang="vi-VN" sz="2000" b="1" kern="100" dirty="0">
              <a:solidFill>
                <a:srgbClr val="01E9F5"/>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As recent buyers, the purchasing power is large but not frequent</a:t>
            </a:r>
            <a:endParaRPr lang="en-US" sz="1400" dirty="0">
              <a:solidFill>
                <a:schemeClr val="bg1"/>
              </a:solidFill>
              <a:effectLst/>
              <a:latin typeface="Segoe UI Web (West European)"/>
            </a:endParaRPr>
          </a:p>
        </p:txBody>
      </p:sp>
      <p:sp>
        <p:nvSpPr>
          <p:cNvPr id="13" name="!!mm">
            <a:extLst>
              <a:ext uri="{FF2B5EF4-FFF2-40B4-BE49-F238E27FC236}">
                <a16:creationId xmlns:a16="http://schemas.microsoft.com/office/drawing/2014/main" id="{7DA91A61-636C-9DA1-FA9C-C1742AC87E44}"/>
              </a:ext>
            </a:extLst>
          </p:cNvPr>
          <p:cNvSpPr/>
          <p:nvPr/>
        </p:nvSpPr>
        <p:spPr>
          <a:xfrm rot="10800000">
            <a:off x="4982215" y="450519"/>
            <a:ext cx="1920728" cy="624267"/>
          </a:xfrm>
          <a:prstGeom prst="rect">
            <a:avLst/>
          </a:prstGeom>
          <a:noFill/>
          <a:ln w="57150">
            <a:solidFill>
              <a:srgbClr val="01E9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4" name="Straight Connector 183">
            <a:extLst>
              <a:ext uri="{FF2B5EF4-FFF2-40B4-BE49-F238E27FC236}">
                <a16:creationId xmlns:a16="http://schemas.microsoft.com/office/drawing/2014/main" id="{77838A6F-16C0-91BE-626A-3095399D0B81}"/>
              </a:ext>
            </a:extLst>
          </p:cNvPr>
          <p:cNvCxnSpPr>
            <a:cxnSpLocks/>
          </p:cNvCxnSpPr>
          <p:nvPr/>
        </p:nvCxnSpPr>
        <p:spPr>
          <a:xfrm flipV="1">
            <a:off x="353219" y="1095310"/>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83">
            <a:extLst>
              <a:ext uri="{FF2B5EF4-FFF2-40B4-BE49-F238E27FC236}">
                <a16:creationId xmlns:a16="http://schemas.microsoft.com/office/drawing/2014/main" id="{8B8C68F6-DFAB-92BD-65C4-163A2656E62A}"/>
              </a:ext>
            </a:extLst>
          </p:cNvPr>
          <p:cNvCxnSpPr>
            <a:cxnSpLocks/>
          </p:cNvCxnSpPr>
          <p:nvPr/>
        </p:nvCxnSpPr>
        <p:spPr>
          <a:xfrm flipV="1">
            <a:off x="11963086" y="5282968"/>
            <a:ext cx="0" cy="14165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3">
            <a:extLst>
              <a:ext uri="{FF2B5EF4-FFF2-40B4-BE49-F238E27FC236}">
                <a16:creationId xmlns:a16="http://schemas.microsoft.com/office/drawing/2014/main" id="{13AD6E0B-C2A1-BB9E-A3AF-1352183F7E4C}"/>
              </a:ext>
            </a:extLst>
          </p:cNvPr>
          <p:cNvCxnSpPr>
            <a:cxnSpLocks/>
          </p:cNvCxnSpPr>
          <p:nvPr/>
        </p:nvCxnSpPr>
        <p:spPr>
          <a:xfrm>
            <a:off x="81680" y="1379879"/>
            <a:ext cx="1680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3">
            <a:extLst>
              <a:ext uri="{FF2B5EF4-FFF2-40B4-BE49-F238E27FC236}">
                <a16:creationId xmlns:a16="http://schemas.microsoft.com/office/drawing/2014/main" id="{EB9E291E-5719-A826-5386-55DDDDA7F666}"/>
              </a:ext>
            </a:extLst>
          </p:cNvPr>
          <p:cNvCxnSpPr>
            <a:cxnSpLocks/>
          </p:cNvCxnSpPr>
          <p:nvPr/>
        </p:nvCxnSpPr>
        <p:spPr>
          <a:xfrm>
            <a:off x="10462263" y="6471832"/>
            <a:ext cx="168093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40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án cây 2">
            <a:extLst>
              <a:ext uri="{FF2B5EF4-FFF2-40B4-BE49-F238E27FC236}">
                <a16:creationId xmlns:a16="http://schemas.microsoft.com/office/drawing/2014/main" id="{0F49A584-C51F-4E4D-98E5-E596EF8EF511}"/>
              </a:ext>
            </a:extLst>
          </p:cNvPr>
          <p:cNvSpPr/>
          <p:nvPr/>
        </p:nvSpPr>
        <p:spPr>
          <a:xfrm flipH="1">
            <a:off x="9236679" y="5938685"/>
            <a:ext cx="73521" cy="31596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Tán cây 2.2">
            <a:extLst>
              <a:ext uri="{FF2B5EF4-FFF2-40B4-BE49-F238E27FC236}">
                <a16:creationId xmlns:a16="http://schemas.microsoft.com/office/drawing/2014/main" id="{2D509976-4792-4A17-A416-449EC6F6AABC}"/>
              </a:ext>
            </a:extLst>
          </p:cNvPr>
          <p:cNvSpPr/>
          <p:nvPr/>
        </p:nvSpPr>
        <p:spPr>
          <a:xfrm flipH="1">
            <a:off x="9815316" y="5250351"/>
            <a:ext cx="80803" cy="397850"/>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Ô Nội dung Tổng quan">
            <a:extLst>
              <a:ext uri="{FF2B5EF4-FFF2-40B4-BE49-F238E27FC236}">
                <a16:creationId xmlns:a16="http://schemas.microsoft.com/office/drawing/2014/main" id="{DE4D4C27-ED90-42FD-9403-A045E346259C}"/>
              </a:ext>
            </a:extLst>
          </p:cNvPr>
          <p:cNvSpPr/>
          <p:nvPr/>
        </p:nvSpPr>
        <p:spPr>
          <a:xfrm>
            <a:off x="1190171" y="1533280"/>
            <a:ext cx="9548665" cy="5016993"/>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dirty="0"/>
          </a:p>
        </p:txBody>
      </p:sp>
      <p:sp>
        <p:nvSpPr>
          <p:cNvPr id="13" name="Oval 12">
            <a:extLst>
              <a:ext uri="{FF2B5EF4-FFF2-40B4-BE49-F238E27FC236}">
                <a16:creationId xmlns:a16="http://schemas.microsoft.com/office/drawing/2014/main" id="{7A2022A1-26B7-4BDF-8813-D0626E87CBA5}"/>
              </a:ext>
            </a:extLst>
          </p:cNvPr>
          <p:cNvSpPr/>
          <p:nvPr/>
        </p:nvSpPr>
        <p:spPr>
          <a:xfrm>
            <a:off x="4824974" y="271195"/>
            <a:ext cx="1463417" cy="1463417"/>
          </a:xfrm>
          <a:prstGeom prst="ellipse">
            <a:avLst/>
          </a:prstGeom>
          <a:noFill/>
          <a:ln w="57150">
            <a:solidFill>
              <a:srgbClr val="7F7F7F">
                <a:alpha val="45098"/>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cvbn">
            <a:extLst>
              <a:ext uri="{FF2B5EF4-FFF2-40B4-BE49-F238E27FC236}">
                <a16:creationId xmlns:a16="http://schemas.microsoft.com/office/drawing/2014/main" id="{B93A76D6-92D3-4222-91D1-0964FB9603C6}"/>
              </a:ext>
            </a:extLst>
          </p:cNvPr>
          <p:cNvSpPr/>
          <p:nvPr/>
        </p:nvSpPr>
        <p:spPr>
          <a:xfrm rot="3874875">
            <a:off x="1389778" y="1498961"/>
            <a:ext cx="1920590" cy="1999185"/>
          </a:xfrm>
          <a:prstGeom prst="rect">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2877672" y="-2433917"/>
            <a:ext cx="6454585" cy="11725837"/>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E7B9D8DB-8248-4915-B7C7-BE27CFD04E27}"/>
              </a:ext>
            </a:extLst>
          </p:cNvPr>
          <p:cNvSpPr txBox="1"/>
          <p:nvPr/>
        </p:nvSpPr>
        <p:spPr>
          <a:xfrm>
            <a:off x="4077295" y="464867"/>
            <a:ext cx="4140772" cy="1668790"/>
          </a:xfrm>
          <a:prstGeom prst="rect">
            <a:avLst/>
          </a:prstGeom>
          <a:noFill/>
        </p:spPr>
        <p:txBody>
          <a:bodyPr wrap="square" rtlCol="0">
            <a:spAutoFit/>
          </a:bodyPr>
          <a:lstStyle/>
          <a:p>
            <a:pPr algn="ctr"/>
            <a:r>
              <a:rPr lang="en-US" sz="2000" b="1"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11.</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Lost</a:t>
            </a:r>
            <a:endPar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As customers who have not returned for a long time, the frequency of purchases and basket value are also very low</a:t>
            </a:r>
            <a:endParaRPr lang="en-US" dirty="0">
              <a:solidFill>
                <a:schemeClr val="bg1"/>
              </a:solidFill>
              <a:effectLst/>
              <a:latin typeface="Times New Roman" panose="02020603050405020304" pitchFamily="18" charset="0"/>
              <a:cs typeface="Times New Roman" panose="02020603050405020304" pitchFamily="18" charset="0"/>
            </a:endParaRPr>
          </a:p>
          <a:p>
            <a:pPr algn="ctr"/>
            <a:endParaRPr lang="vi-VN" b="1" dirty="0">
              <a:solidFill>
                <a:srgbClr val="D1D1D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8D582A8B-854A-420B-9056-276DFD7F0872}"/>
              </a:ext>
            </a:extLst>
          </p:cNvPr>
          <p:cNvSpPr txBox="1"/>
          <p:nvPr/>
        </p:nvSpPr>
        <p:spPr>
          <a:xfrm>
            <a:off x="809111" y="1698669"/>
            <a:ext cx="2875034" cy="1865960"/>
          </a:xfrm>
          <a:prstGeom prst="rect">
            <a:avLst/>
          </a:prstGeom>
          <a:noFill/>
        </p:spPr>
        <p:txBody>
          <a:bodyPr wrap="square">
            <a:spAutoFit/>
          </a:bodyPr>
          <a:lstStyle/>
          <a:p>
            <a:pPr algn="ctr"/>
            <a:r>
              <a:rPr lang="en-US" sz="1800" b="1" dirty="0">
                <a:solidFill>
                  <a:srgbClr val="D1D1D1"/>
                </a:solidFill>
                <a:effectLst/>
                <a:latin typeface="Tahoma" panose="020B0604030504040204" pitchFamily="34" charset="0"/>
                <a:ea typeface="Tahoma" panose="020B0604030504040204" pitchFamily="34" charset="0"/>
                <a:cs typeface="Tahoma" panose="020B0604030504040204" pitchFamily="34" charset="0"/>
              </a:rPr>
              <a:t> </a:t>
            </a:r>
            <a:r>
              <a:rPr lang="en-US" sz="2000" b="1" dirty="0">
                <a:solidFill>
                  <a:srgbClr val="01E9F5"/>
                </a:solidFill>
                <a:latin typeface="Times New Roman" panose="02020603050405020304" pitchFamily="18" charset="0"/>
                <a:ea typeface="Tahoma" panose="020B0604030504040204" pitchFamily="34" charset="0"/>
                <a:cs typeface="Times New Roman" panose="02020603050405020304" pitchFamily="18" charset="0"/>
              </a:rPr>
              <a:t>10.</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Hibernating</a:t>
            </a:r>
            <a:endPar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As customers who have not returned for a long time, purchasing power is weak (low purchase frequency and not high cart value).</a:t>
            </a:r>
            <a:endParaRPr lang="vi-VN"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A91CDD88-E896-4127-A04B-26414AD79A1C}"/>
              </a:ext>
            </a:extLst>
          </p:cNvPr>
          <p:cNvSpPr txBox="1"/>
          <p:nvPr/>
        </p:nvSpPr>
        <p:spPr>
          <a:xfrm>
            <a:off x="8777838" y="1630612"/>
            <a:ext cx="2828769" cy="1865960"/>
          </a:xfrm>
          <a:prstGeom prst="rect">
            <a:avLst/>
          </a:prstGeom>
          <a:noFill/>
        </p:spPr>
        <p:txBody>
          <a:bodyPr wrap="square">
            <a:spAutoFit/>
          </a:bodyPr>
          <a:lstStyle/>
          <a:p>
            <a:pPr algn="ctr"/>
            <a:r>
              <a:rPr lang="en-US" sz="2000" b="1" dirty="0">
                <a:solidFill>
                  <a:srgbClr val="01E9F5"/>
                </a:solidFill>
                <a:latin typeface="Times New Roman" panose="02020603050405020304" pitchFamily="18" charset="0"/>
                <a:ea typeface="Tahoma" panose="020B0604030504040204" pitchFamily="34" charset="0"/>
                <a:cs typeface="Times New Roman" panose="02020603050405020304" pitchFamily="18" charset="0"/>
              </a:rPr>
              <a:t>7.</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About</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sleep</a:t>
            </a:r>
            <a:endPar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Customers who have not purchased before for a long time buy goods with low frequency and low cart value</a:t>
            </a:r>
            <a:endParaRPr lang="vi-VN"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6F4C1447-155C-402A-BD56-3ED91680B2B8}"/>
              </a:ext>
            </a:extLst>
          </p:cNvPr>
          <p:cNvSpPr txBox="1"/>
          <p:nvPr/>
        </p:nvSpPr>
        <p:spPr>
          <a:xfrm>
            <a:off x="1131611" y="4515336"/>
            <a:ext cx="3242962" cy="1569597"/>
          </a:xfrm>
          <a:prstGeom prst="rect">
            <a:avLst/>
          </a:prstGeom>
          <a:noFill/>
        </p:spPr>
        <p:txBody>
          <a:bodyPr wrap="square">
            <a:spAutoFit/>
          </a:bodyPr>
          <a:lstStyle/>
          <a:p>
            <a:pPr algn="ctr"/>
            <a:r>
              <a:rPr lang="en-US" sz="2000" b="1" dirty="0">
                <a:solidFill>
                  <a:srgbClr val="01E9F5"/>
                </a:solidFill>
                <a:latin typeface="Times New Roman" panose="02020603050405020304" pitchFamily="18" charset="0"/>
                <a:ea typeface="Tahoma" panose="020B0604030504040204" pitchFamily="34" charset="0"/>
                <a:cs typeface="Times New Roman" panose="02020603050405020304" pitchFamily="18" charset="0"/>
              </a:rPr>
              <a:t>9.</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Can’t</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Lose</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Them</a:t>
            </a:r>
            <a:endParaRPr lang="en-US"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Are customers who have not returned for a long time and used to buy regularly, with a huge cart value.</a:t>
            </a:r>
            <a:endParaRPr lang="vi-VN"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4" name="TextBox 43">
            <a:extLst>
              <a:ext uri="{FF2B5EF4-FFF2-40B4-BE49-F238E27FC236}">
                <a16:creationId xmlns:a16="http://schemas.microsoft.com/office/drawing/2014/main" id="{01CE4DB3-A335-42BE-A7C4-174402E6B14D}"/>
              </a:ext>
            </a:extLst>
          </p:cNvPr>
          <p:cNvSpPr txBox="1"/>
          <p:nvPr/>
        </p:nvSpPr>
        <p:spPr>
          <a:xfrm>
            <a:off x="7965291" y="4413439"/>
            <a:ext cx="2978218" cy="1569597"/>
          </a:xfrm>
          <a:prstGeom prst="rect">
            <a:avLst/>
          </a:prstGeom>
          <a:noFill/>
        </p:spPr>
        <p:txBody>
          <a:bodyPr wrap="square">
            <a:spAutoFit/>
          </a:bodyPr>
          <a:lstStyle/>
          <a:p>
            <a:pPr algn="ctr"/>
            <a:r>
              <a:rPr lang="en-US" sz="2000" b="1" dirty="0">
                <a:solidFill>
                  <a:srgbClr val="01E9F5"/>
                </a:solidFill>
                <a:latin typeface="Times New Roman" panose="02020603050405020304" pitchFamily="18" charset="0"/>
                <a:ea typeface="Tahoma" panose="020B0604030504040204" pitchFamily="34" charset="0"/>
                <a:cs typeface="Times New Roman" panose="02020603050405020304" pitchFamily="18" charset="0"/>
              </a:rPr>
              <a:t>8.</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At</a:t>
            </a:r>
            <a:r>
              <a:rPr lang="vi-VN"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b="1" kern="100" dirty="0" err="1">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Risk</a:t>
            </a:r>
            <a:endParaRPr lang="en-US" sz="2000" b="1" kern="100"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latin typeface="Calibri" panose="020F0502020204030204" pitchFamily="34" charset="0"/>
                <a:cs typeface="Arial" panose="020B0604020202020204" pitchFamily="34" charset="0"/>
              </a:rPr>
              <a:t>Customers who have not returned for a long time and have bought very often with a good average value</a:t>
            </a:r>
            <a:endParaRPr lang="vi-VN"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Isosceles Triangle 19">
            <a:extLst>
              <a:ext uri="{FF2B5EF4-FFF2-40B4-BE49-F238E27FC236}">
                <a16:creationId xmlns:a16="http://schemas.microsoft.com/office/drawing/2014/main" id="{9FDD3A42-D72C-421C-B048-90BE2A353618}"/>
              </a:ext>
            </a:extLst>
          </p:cNvPr>
          <p:cNvSpPr/>
          <p:nvPr/>
        </p:nvSpPr>
        <p:spPr>
          <a:xfrm rot="20137036">
            <a:off x="8980014" y="1431819"/>
            <a:ext cx="2035018" cy="1754326"/>
          </a:xfrm>
          <a:prstGeom prst="triangle">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Pentagon 21">
            <a:extLst>
              <a:ext uri="{FF2B5EF4-FFF2-40B4-BE49-F238E27FC236}">
                <a16:creationId xmlns:a16="http://schemas.microsoft.com/office/drawing/2014/main" id="{C39F1A73-9911-423D-97C7-341268250488}"/>
              </a:ext>
            </a:extLst>
          </p:cNvPr>
          <p:cNvSpPr/>
          <p:nvPr/>
        </p:nvSpPr>
        <p:spPr>
          <a:xfrm rot="3128877">
            <a:off x="8249956" y="4190203"/>
            <a:ext cx="2170425" cy="2067072"/>
          </a:xfrm>
          <a:prstGeom prst="pentagon">
            <a:avLst/>
          </a:prstGeom>
          <a:noFill/>
          <a:ln w="57150">
            <a:solidFill>
              <a:schemeClr val="tx2">
                <a:lumMod val="60000"/>
                <a:lumOff val="40000"/>
                <a:alpha val="5098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 name="Moon 24">
            <a:extLst>
              <a:ext uri="{FF2B5EF4-FFF2-40B4-BE49-F238E27FC236}">
                <a16:creationId xmlns:a16="http://schemas.microsoft.com/office/drawing/2014/main" id="{F377B565-9419-4FB3-9648-5CEE942AEFE3}"/>
              </a:ext>
            </a:extLst>
          </p:cNvPr>
          <p:cNvSpPr/>
          <p:nvPr/>
        </p:nvSpPr>
        <p:spPr>
          <a:xfrm rot="1965310" flipH="1">
            <a:off x="3399814" y="4667068"/>
            <a:ext cx="1042691" cy="2085382"/>
          </a:xfrm>
          <a:prstGeom prst="moon">
            <a:avLst>
              <a:gd name="adj" fmla="val 34195"/>
            </a:avLst>
          </a:prstGeom>
          <a:noFill/>
          <a:ln w="57150">
            <a:solidFill>
              <a:srgbClr val="7F7F7F">
                <a:alpha val="5098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vuong 4">
            <a:extLst>
              <a:ext uri="{FF2B5EF4-FFF2-40B4-BE49-F238E27FC236}">
                <a16:creationId xmlns:a16="http://schemas.microsoft.com/office/drawing/2014/main" id="{2EC85BEC-A1EA-45E1-B495-106F416192B4}"/>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vuong 3">
            <a:extLst>
              <a:ext uri="{FF2B5EF4-FFF2-40B4-BE49-F238E27FC236}">
                <a16:creationId xmlns:a16="http://schemas.microsoft.com/office/drawing/2014/main" id="{40C8F589-109D-4733-BD08-87989EE8A245}"/>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2" name="!!vuong 2">
            <a:extLst>
              <a:ext uri="{FF2B5EF4-FFF2-40B4-BE49-F238E27FC236}">
                <a16:creationId xmlns:a16="http://schemas.microsoft.com/office/drawing/2014/main" id="{F06BF986-1979-4844-BB1C-3A59462AAC25}"/>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3" name="!!vuong 1">
            <a:extLst>
              <a:ext uri="{FF2B5EF4-FFF2-40B4-BE49-F238E27FC236}">
                <a16:creationId xmlns:a16="http://schemas.microsoft.com/office/drawing/2014/main" id="{8DE2BFEE-9198-499A-B75A-57B3AE83BCA6}"/>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4" name="!!vuong 0">
            <a:extLst>
              <a:ext uri="{FF2B5EF4-FFF2-40B4-BE49-F238E27FC236}">
                <a16:creationId xmlns:a16="http://schemas.microsoft.com/office/drawing/2014/main" id="{D9BE2F88-6DFB-4722-827F-4F2ACCA734EF}"/>
              </a:ext>
            </a:extLst>
          </p:cNvPr>
          <p:cNvSpPr/>
          <p:nvPr/>
        </p:nvSpPr>
        <p:spPr>
          <a:xfrm rot="5400000">
            <a:off x="-1702209" y="-3964216"/>
            <a:ext cx="15292391" cy="15292391"/>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5" name="Tán cây 1">
            <a:extLst>
              <a:ext uri="{FF2B5EF4-FFF2-40B4-BE49-F238E27FC236}">
                <a16:creationId xmlns:a16="http://schemas.microsoft.com/office/drawing/2014/main" id="{80B01C89-E1D6-4639-90E5-7B544A388328}"/>
              </a:ext>
            </a:extLst>
          </p:cNvPr>
          <p:cNvSpPr/>
          <p:nvPr/>
        </p:nvSpPr>
        <p:spPr>
          <a:xfrm>
            <a:off x="12575590" y="401903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6" name="Thân cây 1">
            <a:extLst>
              <a:ext uri="{FF2B5EF4-FFF2-40B4-BE49-F238E27FC236}">
                <a16:creationId xmlns:a16="http://schemas.microsoft.com/office/drawing/2014/main" id="{C2B54BCF-BEE2-4D3A-AAB0-6E8FC9D4C688}"/>
              </a:ext>
            </a:extLst>
          </p:cNvPr>
          <p:cNvSpPr/>
          <p:nvPr/>
        </p:nvSpPr>
        <p:spPr>
          <a:xfrm>
            <a:off x="12975292" y="500328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Tán cây 2.2">
            <a:extLst>
              <a:ext uri="{FF2B5EF4-FFF2-40B4-BE49-F238E27FC236}">
                <a16:creationId xmlns:a16="http://schemas.microsoft.com/office/drawing/2014/main" id="{FA2FE46C-A0F1-41B4-BD6F-29AD4433E4B2}"/>
              </a:ext>
            </a:extLst>
          </p:cNvPr>
          <p:cNvSpPr/>
          <p:nvPr/>
        </p:nvSpPr>
        <p:spPr>
          <a:xfrm>
            <a:off x="19189800" y="1616638"/>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8" name="Thân cây 2.2">
            <a:extLst>
              <a:ext uri="{FF2B5EF4-FFF2-40B4-BE49-F238E27FC236}">
                <a16:creationId xmlns:a16="http://schemas.microsoft.com/office/drawing/2014/main" id="{67C7A98B-5827-4ECC-94C7-8A00B8AB5355}"/>
              </a:ext>
            </a:extLst>
          </p:cNvPr>
          <p:cNvSpPr/>
          <p:nvPr/>
        </p:nvSpPr>
        <p:spPr>
          <a:xfrm>
            <a:off x="20005850" y="3582325"/>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9" name="Tán cây 2">
            <a:extLst>
              <a:ext uri="{FF2B5EF4-FFF2-40B4-BE49-F238E27FC236}">
                <a16:creationId xmlns:a16="http://schemas.microsoft.com/office/drawing/2014/main" id="{D20738F0-22B6-43E2-A049-704A64FF3F0A}"/>
              </a:ext>
            </a:extLst>
          </p:cNvPr>
          <p:cNvSpPr/>
          <p:nvPr/>
        </p:nvSpPr>
        <p:spPr>
          <a:xfrm>
            <a:off x="15608346" y="3171429"/>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Thân cây 2">
            <a:extLst>
              <a:ext uri="{FF2B5EF4-FFF2-40B4-BE49-F238E27FC236}">
                <a16:creationId xmlns:a16="http://schemas.microsoft.com/office/drawing/2014/main" id="{1A006393-8D6E-4DD3-83A0-6A3561682337}"/>
              </a:ext>
            </a:extLst>
          </p:cNvPr>
          <p:cNvSpPr/>
          <p:nvPr/>
        </p:nvSpPr>
        <p:spPr>
          <a:xfrm>
            <a:off x="16310973" y="4792911"/>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201" name="!!Group 18">
            <a:extLst>
              <a:ext uri="{FF2B5EF4-FFF2-40B4-BE49-F238E27FC236}">
                <a16:creationId xmlns:a16="http://schemas.microsoft.com/office/drawing/2014/main" id="{228B2D07-EB4C-4E51-8684-4C62F1116E0F}"/>
              </a:ext>
            </a:extLst>
          </p:cNvPr>
          <p:cNvGrpSpPr/>
          <p:nvPr/>
        </p:nvGrpSpPr>
        <p:grpSpPr>
          <a:xfrm flipH="1">
            <a:off x="-7770882" y="2418717"/>
            <a:ext cx="1177835" cy="4432152"/>
            <a:chOff x="8269148" y="2257243"/>
            <a:chExt cx="1233691" cy="4642338"/>
          </a:xfrm>
          <a:solidFill>
            <a:srgbClr val="3B3838"/>
          </a:solidFill>
        </p:grpSpPr>
        <p:sp>
          <p:nvSpPr>
            <p:cNvPr id="202" name="Freeform: Shape 201">
              <a:extLst>
                <a:ext uri="{FF2B5EF4-FFF2-40B4-BE49-F238E27FC236}">
                  <a16:creationId xmlns:a16="http://schemas.microsoft.com/office/drawing/2014/main" id="{6240A7CD-44B1-415E-878A-D3381F5C10E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3" name="Freeform: Shape 202">
              <a:extLst>
                <a:ext uri="{FF2B5EF4-FFF2-40B4-BE49-F238E27FC236}">
                  <a16:creationId xmlns:a16="http://schemas.microsoft.com/office/drawing/2014/main" id="{14AFB2F5-1625-43A1-9ACD-9F445720B7DC}"/>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04" name="!!Group 21">
            <a:extLst>
              <a:ext uri="{FF2B5EF4-FFF2-40B4-BE49-F238E27FC236}">
                <a16:creationId xmlns:a16="http://schemas.microsoft.com/office/drawing/2014/main" id="{B44B1DEF-C378-45D0-8A6A-751156348D0F}"/>
              </a:ext>
            </a:extLst>
          </p:cNvPr>
          <p:cNvGrpSpPr/>
          <p:nvPr/>
        </p:nvGrpSpPr>
        <p:grpSpPr>
          <a:xfrm>
            <a:off x="-4033871" y="500741"/>
            <a:ext cx="1350499" cy="6262692"/>
            <a:chOff x="10458385" y="595308"/>
            <a:chExt cx="1350499" cy="6262692"/>
          </a:xfrm>
        </p:grpSpPr>
        <p:sp>
          <p:nvSpPr>
            <p:cNvPr id="205" name="Freeform: Shape 204">
              <a:extLst>
                <a:ext uri="{FF2B5EF4-FFF2-40B4-BE49-F238E27FC236}">
                  <a16:creationId xmlns:a16="http://schemas.microsoft.com/office/drawing/2014/main" id="{C0C527A6-0F43-49BA-BC6A-715BB8AEE55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6" name="Straight Connector 205">
              <a:extLst>
                <a:ext uri="{FF2B5EF4-FFF2-40B4-BE49-F238E27FC236}">
                  <a16:creationId xmlns:a16="http://schemas.microsoft.com/office/drawing/2014/main" id="{AF4D9B0D-A254-4510-8664-7CAEFD80105D}"/>
                </a:ext>
              </a:extLst>
            </p:cNvPr>
            <p:cNvCxnSpPr>
              <a:endCxn id="205"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07" name="!!Group 64">
            <a:extLst>
              <a:ext uri="{FF2B5EF4-FFF2-40B4-BE49-F238E27FC236}">
                <a16:creationId xmlns:a16="http://schemas.microsoft.com/office/drawing/2014/main" id="{DC90F17B-0E81-4606-8E92-4EFC460146BB}"/>
              </a:ext>
            </a:extLst>
          </p:cNvPr>
          <p:cNvGrpSpPr/>
          <p:nvPr/>
        </p:nvGrpSpPr>
        <p:grpSpPr>
          <a:xfrm>
            <a:off x="-1636121" y="5270353"/>
            <a:ext cx="913741" cy="1532965"/>
            <a:chOff x="6156878" y="1263490"/>
            <a:chExt cx="2445840" cy="5564834"/>
          </a:xfrm>
          <a:solidFill>
            <a:schemeClr val="tx1">
              <a:lumMod val="65000"/>
              <a:lumOff val="35000"/>
              <a:alpha val="60000"/>
            </a:schemeClr>
          </a:solidFill>
        </p:grpSpPr>
        <p:sp>
          <p:nvSpPr>
            <p:cNvPr id="208" name="Rectangle 207">
              <a:extLst>
                <a:ext uri="{FF2B5EF4-FFF2-40B4-BE49-F238E27FC236}">
                  <a16:creationId xmlns:a16="http://schemas.microsoft.com/office/drawing/2014/main" id="{27597191-9FAE-4A4A-A880-78818F793A08}"/>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9" name="Rectangle 208">
              <a:extLst>
                <a:ext uri="{FF2B5EF4-FFF2-40B4-BE49-F238E27FC236}">
                  <a16:creationId xmlns:a16="http://schemas.microsoft.com/office/drawing/2014/main" id="{F287BF97-37B1-44EA-921B-D37AE211D88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0" name="Rectangle 209">
              <a:extLst>
                <a:ext uri="{FF2B5EF4-FFF2-40B4-BE49-F238E27FC236}">
                  <a16:creationId xmlns:a16="http://schemas.microsoft.com/office/drawing/2014/main" id="{C02BC91F-B944-456F-849A-1E90AC7AB804}"/>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1" name="Rectangle 210">
              <a:extLst>
                <a:ext uri="{FF2B5EF4-FFF2-40B4-BE49-F238E27FC236}">
                  <a16:creationId xmlns:a16="http://schemas.microsoft.com/office/drawing/2014/main" id="{690950E4-993C-4C10-B3F7-B1AEF3CF874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2" name="Rectangle 211">
              <a:extLst>
                <a:ext uri="{FF2B5EF4-FFF2-40B4-BE49-F238E27FC236}">
                  <a16:creationId xmlns:a16="http://schemas.microsoft.com/office/drawing/2014/main" id="{A820AA5C-1E80-4F4E-83A9-99F0F9F69E51}"/>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3" name="Rectangle 212">
              <a:extLst>
                <a:ext uri="{FF2B5EF4-FFF2-40B4-BE49-F238E27FC236}">
                  <a16:creationId xmlns:a16="http://schemas.microsoft.com/office/drawing/2014/main" id="{427DFE1E-FF22-4655-BAC4-700FC207DA6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4" name="Rectangle 213">
              <a:extLst>
                <a:ext uri="{FF2B5EF4-FFF2-40B4-BE49-F238E27FC236}">
                  <a16:creationId xmlns:a16="http://schemas.microsoft.com/office/drawing/2014/main" id="{9E15C4AF-B9A6-4FD0-99A9-9E3A1C2AA3B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5" name="Rectangle 214">
              <a:extLst>
                <a:ext uri="{FF2B5EF4-FFF2-40B4-BE49-F238E27FC236}">
                  <a16:creationId xmlns:a16="http://schemas.microsoft.com/office/drawing/2014/main" id="{6FB0BF49-13F3-48B0-876C-3E22D35B340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6" name="Rectangle 215">
              <a:extLst>
                <a:ext uri="{FF2B5EF4-FFF2-40B4-BE49-F238E27FC236}">
                  <a16:creationId xmlns:a16="http://schemas.microsoft.com/office/drawing/2014/main" id="{95D2E94E-7E24-4B42-9929-9B83A2F14E8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7" name="Rectangle 216">
              <a:extLst>
                <a:ext uri="{FF2B5EF4-FFF2-40B4-BE49-F238E27FC236}">
                  <a16:creationId xmlns:a16="http://schemas.microsoft.com/office/drawing/2014/main" id="{84F6EA0A-6806-479C-B660-00F33E6CCF67}"/>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8" name="Rectangle 217">
              <a:extLst>
                <a:ext uri="{FF2B5EF4-FFF2-40B4-BE49-F238E27FC236}">
                  <a16:creationId xmlns:a16="http://schemas.microsoft.com/office/drawing/2014/main" id="{90490869-0D7A-408B-9290-66D504F517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9" name="Rectangle 218">
              <a:extLst>
                <a:ext uri="{FF2B5EF4-FFF2-40B4-BE49-F238E27FC236}">
                  <a16:creationId xmlns:a16="http://schemas.microsoft.com/office/drawing/2014/main" id="{D24A244E-D37E-48B4-A865-BAFB6E60A1D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0" name="Rectangle 219">
              <a:extLst>
                <a:ext uri="{FF2B5EF4-FFF2-40B4-BE49-F238E27FC236}">
                  <a16:creationId xmlns:a16="http://schemas.microsoft.com/office/drawing/2014/main" id="{70B4FF2B-2E9B-477C-9162-F4BC6BC0B6DC}"/>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1" name="Rectangle 220">
              <a:extLst>
                <a:ext uri="{FF2B5EF4-FFF2-40B4-BE49-F238E27FC236}">
                  <a16:creationId xmlns:a16="http://schemas.microsoft.com/office/drawing/2014/main" id="{BF13FD7E-CFB2-4500-B5F9-1AE8F70BED8F}"/>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2" name="Rectangle 221">
              <a:extLst>
                <a:ext uri="{FF2B5EF4-FFF2-40B4-BE49-F238E27FC236}">
                  <a16:creationId xmlns:a16="http://schemas.microsoft.com/office/drawing/2014/main" id="{E3C7B564-8FD2-42C2-92C9-5C19EF27261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3" name="Rectangle 222">
              <a:extLst>
                <a:ext uri="{FF2B5EF4-FFF2-40B4-BE49-F238E27FC236}">
                  <a16:creationId xmlns:a16="http://schemas.microsoft.com/office/drawing/2014/main" id="{7F65AAFC-81DB-4406-AE5C-54539C6C3C4A}"/>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24" name="!!Group 24">
            <a:extLst>
              <a:ext uri="{FF2B5EF4-FFF2-40B4-BE49-F238E27FC236}">
                <a16:creationId xmlns:a16="http://schemas.microsoft.com/office/drawing/2014/main" id="{74D6ADC4-FBB5-4DD9-9A49-9D15A4AC75CF}"/>
              </a:ext>
            </a:extLst>
          </p:cNvPr>
          <p:cNvGrpSpPr/>
          <p:nvPr/>
        </p:nvGrpSpPr>
        <p:grpSpPr>
          <a:xfrm>
            <a:off x="-5722647" y="3768753"/>
            <a:ext cx="933795" cy="2911217"/>
            <a:chOff x="6156878" y="1263490"/>
            <a:chExt cx="2445840" cy="5564834"/>
          </a:xfrm>
          <a:solidFill>
            <a:schemeClr val="tx1">
              <a:lumMod val="95000"/>
              <a:lumOff val="5000"/>
              <a:alpha val="60000"/>
            </a:schemeClr>
          </a:solidFill>
        </p:grpSpPr>
        <p:sp>
          <p:nvSpPr>
            <p:cNvPr id="225" name="Rectangle 224">
              <a:extLst>
                <a:ext uri="{FF2B5EF4-FFF2-40B4-BE49-F238E27FC236}">
                  <a16:creationId xmlns:a16="http://schemas.microsoft.com/office/drawing/2014/main" id="{D809B337-9BBC-4BED-AAC6-53CAB6310A1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6" name="Rectangle 225">
              <a:extLst>
                <a:ext uri="{FF2B5EF4-FFF2-40B4-BE49-F238E27FC236}">
                  <a16:creationId xmlns:a16="http://schemas.microsoft.com/office/drawing/2014/main" id="{12394DD6-AF16-4415-A81B-EDD6F26DC5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7" name="Rectangle 226">
              <a:extLst>
                <a:ext uri="{FF2B5EF4-FFF2-40B4-BE49-F238E27FC236}">
                  <a16:creationId xmlns:a16="http://schemas.microsoft.com/office/drawing/2014/main" id="{4470B7CA-62AF-4574-91AD-97909F39BE2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8" name="Rectangle 227">
              <a:extLst>
                <a:ext uri="{FF2B5EF4-FFF2-40B4-BE49-F238E27FC236}">
                  <a16:creationId xmlns:a16="http://schemas.microsoft.com/office/drawing/2014/main" id="{9EB76A7E-628B-48F5-B499-9326FFA0F8A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9" name="Rectangle 228">
              <a:extLst>
                <a:ext uri="{FF2B5EF4-FFF2-40B4-BE49-F238E27FC236}">
                  <a16:creationId xmlns:a16="http://schemas.microsoft.com/office/drawing/2014/main" id="{C912693A-4235-4FF2-878B-6C83482A671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0" name="Rectangle 229">
              <a:extLst>
                <a:ext uri="{FF2B5EF4-FFF2-40B4-BE49-F238E27FC236}">
                  <a16:creationId xmlns:a16="http://schemas.microsoft.com/office/drawing/2014/main" id="{B7ABCD63-8011-46DC-B6C8-BEBB2323697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1" name="Rectangle 230">
              <a:extLst>
                <a:ext uri="{FF2B5EF4-FFF2-40B4-BE49-F238E27FC236}">
                  <a16:creationId xmlns:a16="http://schemas.microsoft.com/office/drawing/2014/main" id="{286C909C-4082-44FD-9067-EA25E21F3AD8}"/>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2" name="Rectangle 231">
              <a:extLst>
                <a:ext uri="{FF2B5EF4-FFF2-40B4-BE49-F238E27FC236}">
                  <a16:creationId xmlns:a16="http://schemas.microsoft.com/office/drawing/2014/main" id="{9D4F1D37-DBCA-46CD-BDF9-C22D460288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3" name="Rectangle 232">
              <a:extLst>
                <a:ext uri="{FF2B5EF4-FFF2-40B4-BE49-F238E27FC236}">
                  <a16:creationId xmlns:a16="http://schemas.microsoft.com/office/drawing/2014/main" id="{B01D62C9-3533-4B4E-8679-6C321167679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4" name="Rectangle 233">
              <a:extLst>
                <a:ext uri="{FF2B5EF4-FFF2-40B4-BE49-F238E27FC236}">
                  <a16:creationId xmlns:a16="http://schemas.microsoft.com/office/drawing/2014/main" id="{C312F242-A45B-429C-92EE-B0D4518F87E4}"/>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5" name="Rectangle 234">
              <a:extLst>
                <a:ext uri="{FF2B5EF4-FFF2-40B4-BE49-F238E27FC236}">
                  <a16:creationId xmlns:a16="http://schemas.microsoft.com/office/drawing/2014/main" id="{92AA14BA-8431-461D-9B56-716D9580522D}"/>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6" name="Rectangle 235">
              <a:extLst>
                <a:ext uri="{FF2B5EF4-FFF2-40B4-BE49-F238E27FC236}">
                  <a16:creationId xmlns:a16="http://schemas.microsoft.com/office/drawing/2014/main" id="{58B7D147-609E-42A4-8ACC-614DCAAF3DEF}"/>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7" name="Rectangle 236">
              <a:extLst>
                <a:ext uri="{FF2B5EF4-FFF2-40B4-BE49-F238E27FC236}">
                  <a16:creationId xmlns:a16="http://schemas.microsoft.com/office/drawing/2014/main" id="{1DCADB59-3197-4C44-8D48-3C43FA00C42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8" name="Rectangle 237">
              <a:extLst>
                <a:ext uri="{FF2B5EF4-FFF2-40B4-BE49-F238E27FC236}">
                  <a16:creationId xmlns:a16="http://schemas.microsoft.com/office/drawing/2014/main" id="{F2E9005E-EF1A-4942-88D9-B8BC9300741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9" name="Rectangle 238">
              <a:extLst>
                <a:ext uri="{FF2B5EF4-FFF2-40B4-BE49-F238E27FC236}">
                  <a16:creationId xmlns:a16="http://schemas.microsoft.com/office/drawing/2014/main" id="{149C008C-E1E0-4902-BD8C-860A99A253B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0" name="Rectangle 239">
              <a:extLst>
                <a:ext uri="{FF2B5EF4-FFF2-40B4-BE49-F238E27FC236}">
                  <a16:creationId xmlns:a16="http://schemas.microsoft.com/office/drawing/2014/main" id="{D843E032-E796-4197-9EDB-EC386D98571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41" name="!!Group 47">
            <a:extLst>
              <a:ext uri="{FF2B5EF4-FFF2-40B4-BE49-F238E27FC236}">
                <a16:creationId xmlns:a16="http://schemas.microsoft.com/office/drawing/2014/main" id="{3E17CC08-9C83-4C31-9B83-155A41C58488}"/>
              </a:ext>
            </a:extLst>
          </p:cNvPr>
          <p:cNvGrpSpPr/>
          <p:nvPr/>
        </p:nvGrpSpPr>
        <p:grpSpPr>
          <a:xfrm>
            <a:off x="-9572342" y="4813128"/>
            <a:ext cx="1145426" cy="2005673"/>
            <a:chOff x="6156879" y="1263490"/>
            <a:chExt cx="2445841" cy="5564834"/>
          </a:xfrm>
          <a:solidFill>
            <a:srgbClr val="7F7F7F">
              <a:alpha val="60000"/>
            </a:srgbClr>
          </a:solidFill>
        </p:grpSpPr>
        <p:sp>
          <p:nvSpPr>
            <p:cNvPr id="242" name="Rectangle 241">
              <a:extLst>
                <a:ext uri="{FF2B5EF4-FFF2-40B4-BE49-F238E27FC236}">
                  <a16:creationId xmlns:a16="http://schemas.microsoft.com/office/drawing/2014/main" id="{FC3DF2E3-9215-49A6-9805-83EDA0D7BE3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3" name="Rectangle 242">
              <a:extLst>
                <a:ext uri="{FF2B5EF4-FFF2-40B4-BE49-F238E27FC236}">
                  <a16:creationId xmlns:a16="http://schemas.microsoft.com/office/drawing/2014/main" id="{EEC24415-A4C8-40E5-BECF-DFA7B12C03C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4" name="Rectangle 243">
              <a:extLst>
                <a:ext uri="{FF2B5EF4-FFF2-40B4-BE49-F238E27FC236}">
                  <a16:creationId xmlns:a16="http://schemas.microsoft.com/office/drawing/2014/main" id="{DFF02ED7-C104-413B-85D2-8649FDD6C0F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5" name="Rectangle 244">
              <a:extLst>
                <a:ext uri="{FF2B5EF4-FFF2-40B4-BE49-F238E27FC236}">
                  <a16:creationId xmlns:a16="http://schemas.microsoft.com/office/drawing/2014/main" id="{979A5A36-E1E5-4B0C-9FFB-316EDD88CEA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6" name="Rectangle 245">
              <a:extLst>
                <a:ext uri="{FF2B5EF4-FFF2-40B4-BE49-F238E27FC236}">
                  <a16:creationId xmlns:a16="http://schemas.microsoft.com/office/drawing/2014/main" id="{FEBE9B53-C3BA-40D8-9ED8-9E630018C3A3}"/>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7" name="Rectangle 246">
              <a:extLst>
                <a:ext uri="{FF2B5EF4-FFF2-40B4-BE49-F238E27FC236}">
                  <a16:creationId xmlns:a16="http://schemas.microsoft.com/office/drawing/2014/main" id="{118E43FE-85A5-4077-B1D0-6D460C53445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8" name="Rectangle 247">
              <a:extLst>
                <a:ext uri="{FF2B5EF4-FFF2-40B4-BE49-F238E27FC236}">
                  <a16:creationId xmlns:a16="http://schemas.microsoft.com/office/drawing/2014/main" id="{4803FA83-E6C5-484B-87E9-D55FEC66088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9" name="Rectangle 248">
              <a:extLst>
                <a:ext uri="{FF2B5EF4-FFF2-40B4-BE49-F238E27FC236}">
                  <a16:creationId xmlns:a16="http://schemas.microsoft.com/office/drawing/2014/main" id="{C26933AC-B3E4-4CFD-A535-3410900123AE}"/>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0" name="Rectangle 249">
              <a:extLst>
                <a:ext uri="{FF2B5EF4-FFF2-40B4-BE49-F238E27FC236}">
                  <a16:creationId xmlns:a16="http://schemas.microsoft.com/office/drawing/2014/main" id="{1BFD478D-9C2F-40E6-9567-DA295DAA25D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1" name="Rectangle 250">
              <a:extLst>
                <a:ext uri="{FF2B5EF4-FFF2-40B4-BE49-F238E27FC236}">
                  <a16:creationId xmlns:a16="http://schemas.microsoft.com/office/drawing/2014/main" id="{5EA738B1-2458-41BD-B74C-7D604014FF6F}"/>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2" name="Rectangle 251">
              <a:extLst>
                <a:ext uri="{FF2B5EF4-FFF2-40B4-BE49-F238E27FC236}">
                  <a16:creationId xmlns:a16="http://schemas.microsoft.com/office/drawing/2014/main" id="{7AE53666-DA09-486E-9840-25BFFD1F4C4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3" name="Rectangle 252">
              <a:extLst>
                <a:ext uri="{FF2B5EF4-FFF2-40B4-BE49-F238E27FC236}">
                  <a16:creationId xmlns:a16="http://schemas.microsoft.com/office/drawing/2014/main" id="{981A6B91-5376-4276-8C3C-93D2133399D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4" name="Rectangle 253">
              <a:extLst>
                <a:ext uri="{FF2B5EF4-FFF2-40B4-BE49-F238E27FC236}">
                  <a16:creationId xmlns:a16="http://schemas.microsoft.com/office/drawing/2014/main" id="{DA18D849-AD66-4E5C-A756-E633F1F7E2F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5" name="Rectangle 254">
              <a:extLst>
                <a:ext uri="{FF2B5EF4-FFF2-40B4-BE49-F238E27FC236}">
                  <a16:creationId xmlns:a16="http://schemas.microsoft.com/office/drawing/2014/main" id="{3577EEE4-25EE-4437-ACCF-308BBA83617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6" name="Rectangle 255">
              <a:extLst>
                <a:ext uri="{FF2B5EF4-FFF2-40B4-BE49-F238E27FC236}">
                  <a16:creationId xmlns:a16="http://schemas.microsoft.com/office/drawing/2014/main" id="{57E5C5D7-6DC5-4468-A393-237413D8B16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57" name="Rectangle 256">
              <a:extLst>
                <a:ext uri="{FF2B5EF4-FFF2-40B4-BE49-F238E27FC236}">
                  <a16:creationId xmlns:a16="http://schemas.microsoft.com/office/drawing/2014/main" id="{9FBBCA17-052B-4BB9-BD96-DC79B475500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pic>
        <p:nvPicPr>
          <p:cNvPr id="4" name="Đồ họa 3">
            <a:extLst>
              <a:ext uri="{FF2B5EF4-FFF2-40B4-BE49-F238E27FC236}">
                <a16:creationId xmlns:a16="http://schemas.microsoft.com/office/drawing/2014/main" id="{37C8AD3C-31CC-2646-943F-FBB7AFBAFC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47" y="1511512"/>
            <a:ext cx="3938424" cy="3938424"/>
          </a:xfrm>
          <a:prstGeom prst="rect">
            <a:avLst/>
          </a:prstGeom>
        </p:spPr>
      </p:pic>
    </p:spTree>
    <p:extLst>
      <p:ext uri="{BB962C8B-B14F-4D97-AF65-F5344CB8AC3E}">
        <p14:creationId xmlns:p14="http://schemas.microsoft.com/office/powerpoint/2010/main" val="216499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B267A-DDCA-435F-83C4-A832F88559AA}"/>
              </a:ext>
            </a:extLst>
          </p:cNvPr>
          <p:cNvSpPr/>
          <p:nvPr/>
        </p:nvSpPr>
        <p:spPr>
          <a:xfrm rot="911067">
            <a:off x="2973204" y="50784"/>
            <a:ext cx="6533878" cy="6693529"/>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a:off x="3609392" y="763047"/>
            <a:ext cx="5376947" cy="537394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B4224276-83E2-4E04-B0A6-FA864C9F21AA}"/>
              </a:ext>
            </a:extLst>
          </p:cNvPr>
          <p:cNvSpPr/>
          <p:nvPr/>
        </p:nvSpPr>
        <p:spPr>
          <a:xfrm rot="4766870">
            <a:off x="3985909" y="1204121"/>
            <a:ext cx="4631886" cy="4630447"/>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36F045ED-497A-49C7-A433-0532B45BEBF8}"/>
              </a:ext>
            </a:extLst>
          </p:cNvPr>
          <p:cNvSpPr/>
          <p:nvPr/>
        </p:nvSpPr>
        <p:spPr>
          <a:xfrm rot="18885303">
            <a:off x="4398943" y="1749960"/>
            <a:ext cx="3682400" cy="3631184"/>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3856718" y="1166010"/>
            <a:ext cx="4727750" cy="4799084"/>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265780" y="3078133"/>
            <a:ext cx="4105289" cy="638829"/>
          </a:xfrm>
          <a:prstGeom prst="rect">
            <a:avLst/>
          </a:prstGeom>
          <a:noFill/>
        </p:spPr>
        <p:txBody>
          <a:bodyPr wrap="square">
            <a:spAutoFit/>
          </a:bodyPr>
          <a:lstStyle/>
          <a:p>
            <a:pPr lvl="0" algn="ctr">
              <a:lnSpc>
                <a:spcPct val="120000"/>
              </a:lnSpc>
              <a:spcBef>
                <a:spcPts val="600"/>
              </a:spcBef>
              <a:spcAft>
                <a:spcPts val="600"/>
              </a:spcAft>
            </a:pPr>
            <a:r>
              <a:rPr lang="en-US" sz="3200" b="1" dirty="0">
                <a:solidFill>
                  <a:srgbClr val="262626"/>
                </a:solidFill>
                <a:effectLst/>
                <a:latin typeface="Calibri" panose="020F0502020204030204" pitchFamily="34" charset="0"/>
                <a:ea typeface="Calibri" panose="020F0502020204030204" pitchFamily="34" charset="0"/>
                <a:cs typeface="Arial" panose="020B0604020202020204" pitchFamily="34" charset="0"/>
              </a:rPr>
              <a:t>Visualizing</a:t>
            </a:r>
            <a:r>
              <a:rPr lang="en-US" sz="3200" b="1" dirty="0">
                <a:solidFill>
                  <a:srgbClr val="019299"/>
                </a:solidFill>
                <a:effectLst/>
                <a:latin typeface="Calibri" panose="020F0502020204030204" pitchFamily="34" charset="0"/>
                <a:ea typeface="Calibri" panose="020F0502020204030204" pitchFamily="34" charset="0"/>
                <a:cs typeface="Arial" panose="020B0604020202020204" pitchFamily="34" charset="0"/>
              </a:rPr>
              <a:t> RFM </a:t>
            </a:r>
            <a:r>
              <a:rPr lang="en-US" sz="3200" b="1" dirty="0">
                <a:solidFill>
                  <a:srgbClr val="262626"/>
                </a:solidFill>
                <a:effectLst/>
                <a:latin typeface="Calibri" panose="020F0502020204030204" pitchFamily="34" charset="0"/>
                <a:ea typeface="Calibri" panose="020F0502020204030204" pitchFamily="34" charset="0"/>
                <a:cs typeface="Arial" panose="020B0604020202020204" pitchFamily="34" charset="0"/>
              </a:rPr>
              <a:t>data </a:t>
            </a:r>
            <a:endParaRPr lang="vi-VN" sz="3200" b="1" kern="0" dirty="0">
              <a:solidFill>
                <a:srgbClr val="262626"/>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126" y="2086041"/>
            <a:ext cx="584033" cy="923330"/>
          </a:xfrm>
          <a:prstGeom prst="rect">
            <a:avLst/>
          </a:prstGeom>
          <a:noFill/>
        </p:spPr>
        <p:txBody>
          <a:bodyPr wrap="square" rtlCol="0">
            <a:spAutoFit/>
          </a:bodyPr>
          <a:lstStyle/>
          <a:p>
            <a:r>
              <a:rPr lang="en-US" sz="5400" b="1" dirty="0">
                <a:solidFill>
                  <a:srgbClr val="2D7974"/>
                </a:solidFill>
                <a:cs typeface="Mangal" panose="02040503050203030202" pitchFamily="18" charset="0"/>
              </a:rPr>
              <a:t>4</a:t>
            </a:r>
            <a:endParaRPr lang="vi-VN" sz="5400" b="1" dirty="0">
              <a:solidFill>
                <a:srgbClr val="2D7974"/>
              </a:solidFill>
              <a:cs typeface="Mangal" panose="02040503050203030202" pitchFamily="18" charset="0"/>
            </a:endParaRPr>
          </a:p>
        </p:txBody>
      </p:sp>
      <p:grpSp>
        <p:nvGrpSpPr>
          <p:cNvPr id="82" name="!!Group 18">
            <a:extLst>
              <a:ext uri="{FF2B5EF4-FFF2-40B4-BE49-F238E27FC236}">
                <a16:creationId xmlns:a16="http://schemas.microsoft.com/office/drawing/2014/main" id="{21D454EC-E449-48D6-A5A4-69F939B80A49}"/>
              </a:ext>
            </a:extLst>
          </p:cNvPr>
          <p:cNvGrpSpPr/>
          <p:nvPr/>
        </p:nvGrpSpPr>
        <p:grpSpPr>
          <a:xfrm flipH="1">
            <a:off x="39993" y="2421019"/>
            <a:ext cx="1177835" cy="4432152"/>
            <a:chOff x="8269148" y="2257243"/>
            <a:chExt cx="1233691" cy="4642338"/>
          </a:xfrm>
          <a:solidFill>
            <a:srgbClr val="3B3838"/>
          </a:solidFill>
        </p:grpSpPr>
        <p:sp>
          <p:nvSpPr>
            <p:cNvPr id="83" name="Freeform: Shape 82">
              <a:extLst>
                <a:ext uri="{FF2B5EF4-FFF2-40B4-BE49-F238E27FC236}">
                  <a16:creationId xmlns:a16="http://schemas.microsoft.com/office/drawing/2014/main" id="{26272A88-5B4E-49EB-B993-3C6B7A24D1AD}"/>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Freeform: Shape 83">
              <a:extLst>
                <a:ext uri="{FF2B5EF4-FFF2-40B4-BE49-F238E27FC236}">
                  <a16:creationId xmlns:a16="http://schemas.microsoft.com/office/drawing/2014/main" id="{B2D63A6C-BEC3-4839-836F-CA7CC4EDE986}"/>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85" name="!!Group 21">
            <a:extLst>
              <a:ext uri="{FF2B5EF4-FFF2-40B4-BE49-F238E27FC236}">
                <a16:creationId xmlns:a16="http://schemas.microsoft.com/office/drawing/2014/main" id="{7B091BDC-89F7-496D-9C5E-EE56C918542B}"/>
              </a:ext>
            </a:extLst>
          </p:cNvPr>
          <p:cNvGrpSpPr/>
          <p:nvPr/>
        </p:nvGrpSpPr>
        <p:grpSpPr>
          <a:xfrm>
            <a:off x="1031257" y="654593"/>
            <a:ext cx="1350499" cy="6262692"/>
            <a:chOff x="10458385" y="595308"/>
            <a:chExt cx="1350499" cy="6262692"/>
          </a:xfrm>
        </p:grpSpPr>
        <p:sp>
          <p:nvSpPr>
            <p:cNvPr id="86" name="Freeform: Shape 85">
              <a:extLst>
                <a:ext uri="{FF2B5EF4-FFF2-40B4-BE49-F238E27FC236}">
                  <a16:creationId xmlns:a16="http://schemas.microsoft.com/office/drawing/2014/main" id="{F7605917-0A0B-4DBC-B854-761DD859116A}"/>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7" name="Straight Connector 86">
              <a:extLst>
                <a:ext uri="{FF2B5EF4-FFF2-40B4-BE49-F238E27FC236}">
                  <a16:creationId xmlns:a16="http://schemas.microsoft.com/office/drawing/2014/main" id="{2289E1BC-6C5E-4E90-B51A-B2BD367C3934}"/>
                </a:ext>
              </a:extLst>
            </p:cNvPr>
            <p:cNvCxnSpPr>
              <a:endCxn id="86"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88" name="!!Group 24">
            <a:extLst>
              <a:ext uri="{FF2B5EF4-FFF2-40B4-BE49-F238E27FC236}">
                <a16:creationId xmlns:a16="http://schemas.microsoft.com/office/drawing/2014/main" id="{1F8839DB-CFE8-42B5-8176-E4DF41BFEBB6}"/>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89" name="Rectangle 88">
              <a:extLst>
                <a:ext uri="{FF2B5EF4-FFF2-40B4-BE49-F238E27FC236}">
                  <a16:creationId xmlns:a16="http://schemas.microsoft.com/office/drawing/2014/main" id="{CA7BF97E-B371-4D65-ABBD-27EA6322AEA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EFE47C3C-6C9B-4D9C-A419-AB28B14887F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12851CC0-3C4F-420D-9835-548FCA35C86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2" name="Rectangle 91">
              <a:extLst>
                <a:ext uri="{FF2B5EF4-FFF2-40B4-BE49-F238E27FC236}">
                  <a16:creationId xmlns:a16="http://schemas.microsoft.com/office/drawing/2014/main" id="{6B57AFBE-5E5A-4D9E-83E8-C7B37DDDAEE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Rectangle 92">
              <a:extLst>
                <a:ext uri="{FF2B5EF4-FFF2-40B4-BE49-F238E27FC236}">
                  <a16:creationId xmlns:a16="http://schemas.microsoft.com/office/drawing/2014/main" id="{21325DA7-A3C9-45B1-A495-00D827CADA6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2FD6508E-A21F-400F-8709-F54A51B5EB57}"/>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554631A1-BE64-406A-A7C8-22E9D946F7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E97882AD-2608-41B2-AC39-066D7CF8A7D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B3BA82D0-5D52-48B7-9156-A42EB8E311E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7DE22652-F856-46A3-BC20-3B9D9C760FD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5E5FD265-DCEC-438A-B722-25B3D4A18F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3C59FDB7-9290-4D21-AF3D-C6F6CC69D96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8789038E-E2DC-4DDF-830D-4F7088B76AC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4DCDF7D0-649B-4326-92F5-3BBA480498E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A70EC217-BFF5-4B27-96D2-A385BDD82C9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E7623F39-8451-445B-B350-7A6B4F90F692}"/>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05" name="!!Group 47">
            <a:extLst>
              <a:ext uri="{FF2B5EF4-FFF2-40B4-BE49-F238E27FC236}">
                <a16:creationId xmlns:a16="http://schemas.microsoft.com/office/drawing/2014/main" id="{6D2F6090-311A-446C-99A8-8F1A0CC4C938}"/>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06" name="Rectangle 105">
              <a:extLst>
                <a:ext uri="{FF2B5EF4-FFF2-40B4-BE49-F238E27FC236}">
                  <a16:creationId xmlns:a16="http://schemas.microsoft.com/office/drawing/2014/main" id="{C4933840-F72F-426C-9ACF-F7D5ED070BE1}"/>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CAA54E58-D921-44E0-A5D3-A564A518023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3F358A4D-09EA-4D42-83A0-38655629871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9" name="Rectangle 108">
              <a:extLst>
                <a:ext uri="{FF2B5EF4-FFF2-40B4-BE49-F238E27FC236}">
                  <a16:creationId xmlns:a16="http://schemas.microsoft.com/office/drawing/2014/main" id="{6546D031-0910-4E33-ACCC-49781157476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0" name="Rectangle 109">
              <a:extLst>
                <a:ext uri="{FF2B5EF4-FFF2-40B4-BE49-F238E27FC236}">
                  <a16:creationId xmlns:a16="http://schemas.microsoft.com/office/drawing/2014/main" id="{FD523FF7-0ED5-4355-8EF0-746D6CB8CA8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B1525F3A-F9D4-42BC-BCE0-C9EE8622658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2E740C43-1D9C-4D4C-B80E-C9B99EB42580}"/>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CBC8432A-55B8-4BAF-8DF8-39B7CD4B9FC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96D9542A-AE2A-4ACF-AD60-2FA224A20FC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2F521A92-0575-4B30-80DC-1CB15CCA7F8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A3A65508-9774-468E-9744-EDB664261EC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890EC355-1C41-4F02-9140-F4EBAC740E0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575CBF4B-54C6-487C-9DB0-415B0E591A0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5EA93CFA-1093-498E-9C14-BCD1CDBA960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BC0630E8-835B-4CA2-A52A-29B106C29DE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68D469AF-7853-4D01-93D9-3E1F308BC8F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22" name="!!Group 64">
            <a:extLst>
              <a:ext uri="{FF2B5EF4-FFF2-40B4-BE49-F238E27FC236}">
                <a16:creationId xmlns:a16="http://schemas.microsoft.com/office/drawing/2014/main" id="{AF797299-7FC0-40AF-83E7-AA16F9581C39}"/>
              </a:ext>
            </a:extLst>
          </p:cNvPr>
          <p:cNvGrpSpPr/>
          <p:nvPr/>
        </p:nvGrpSpPr>
        <p:grpSpPr>
          <a:xfrm>
            <a:off x="-110437" y="4852327"/>
            <a:ext cx="1145426" cy="2005673"/>
            <a:chOff x="6156879" y="1263490"/>
            <a:chExt cx="2445841" cy="5564834"/>
          </a:xfrm>
          <a:solidFill>
            <a:srgbClr val="7F7F7F">
              <a:alpha val="60000"/>
            </a:srgbClr>
          </a:solidFill>
        </p:grpSpPr>
        <p:sp>
          <p:nvSpPr>
            <p:cNvPr id="123" name="Rectangle 122">
              <a:extLst>
                <a:ext uri="{FF2B5EF4-FFF2-40B4-BE49-F238E27FC236}">
                  <a16:creationId xmlns:a16="http://schemas.microsoft.com/office/drawing/2014/main" id="{5E6CF306-2854-44B6-A42C-4461EB916EB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9DED2950-3CD9-4093-82E2-08D286029E73}"/>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C840E2E9-CF3B-4E72-B6DA-82DD7F322A2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6" name="Rectangle 125">
              <a:extLst>
                <a:ext uri="{FF2B5EF4-FFF2-40B4-BE49-F238E27FC236}">
                  <a16:creationId xmlns:a16="http://schemas.microsoft.com/office/drawing/2014/main" id="{0802386D-76BB-4A21-AAE1-4FB79840271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7" name="Rectangle 126">
              <a:extLst>
                <a:ext uri="{FF2B5EF4-FFF2-40B4-BE49-F238E27FC236}">
                  <a16:creationId xmlns:a16="http://schemas.microsoft.com/office/drawing/2014/main" id="{A9B4EBCE-F55D-41E7-91C1-EAE76ABBA54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8" name="Rectangle 127">
              <a:extLst>
                <a:ext uri="{FF2B5EF4-FFF2-40B4-BE49-F238E27FC236}">
                  <a16:creationId xmlns:a16="http://schemas.microsoft.com/office/drawing/2014/main" id="{BFF1164A-672A-4915-866A-234B096B982C}"/>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E8729011-679C-4DE7-B1AD-24658CFAB59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44E9FE5C-9F67-4D47-A46C-50C4653FE7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B897D743-1C86-4E4A-A7A7-D66332E0312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564C6390-D778-48DC-B57E-0D5AB53DBA3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F768537B-2E88-41DC-A5B5-CDFC38A509D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815CFFF6-4925-44E8-BB8C-37C08CF4E3F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8A30C7B4-CC98-4A99-8F4F-FB4A5C39077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56FD8176-4B73-4214-9D97-128EF91D05B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F94B8A74-8619-4F15-8638-172A9446F81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7BE370CE-5953-4D62-8755-9EA86B546A0A}"/>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139" name="!!bse">
            <a:extLst>
              <a:ext uri="{FF2B5EF4-FFF2-40B4-BE49-F238E27FC236}">
                <a16:creationId xmlns:a16="http://schemas.microsoft.com/office/drawing/2014/main" id="{C9F205A1-0B2D-4297-84E8-EBFDFC8D54CD}"/>
              </a:ext>
            </a:extLst>
          </p:cNvPr>
          <p:cNvSpPr/>
          <p:nvPr/>
        </p:nvSpPr>
        <p:spPr>
          <a:xfrm flipH="1">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vxdfd">
            <a:extLst>
              <a:ext uri="{FF2B5EF4-FFF2-40B4-BE49-F238E27FC236}">
                <a16:creationId xmlns:a16="http://schemas.microsoft.com/office/drawing/2014/main" id="{4DE3D38D-35C7-4830-8E39-4719D36968BA}"/>
              </a:ext>
            </a:extLst>
          </p:cNvPr>
          <p:cNvSpPr/>
          <p:nvPr/>
        </p:nvSpPr>
        <p:spPr>
          <a:xfrm flipH="1">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0000">
            <a:extLst>
              <a:ext uri="{FF2B5EF4-FFF2-40B4-BE49-F238E27FC236}">
                <a16:creationId xmlns:a16="http://schemas.microsoft.com/office/drawing/2014/main" id="{68581D91-CD8B-491E-87E7-DFB58EDA2AD7}"/>
              </a:ext>
            </a:extLst>
          </p:cNvPr>
          <p:cNvSpPr/>
          <p:nvPr/>
        </p:nvSpPr>
        <p:spPr>
          <a:xfrm flipH="1">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vvvv">
            <a:extLst>
              <a:ext uri="{FF2B5EF4-FFF2-40B4-BE49-F238E27FC236}">
                <a16:creationId xmlns:a16="http://schemas.microsoft.com/office/drawing/2014/main" id="{A9A9F0BB-646D-4B2F-821B-E012A804092D}"/>
              </a:ext>
            </a:extLst>
          </p:cNvPr>
          <p:cNvSpPr/>
          <p:nvPr/>
        </p:nvSpPr>
        <p:spPr>
          <a:xfrm flipH="1">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oysvf">
            <a:extLst>
              <a:ext uri="{FF2B5EF4-FFF2-40B4-BE49-F238E27FC236}">
                <a16:creationId xmlns:a16="http://schemas.microsoft.com/office/drawing/2014/main" id="{86E881BE-EB50-4FF6-96EC-E2852A2D3184}"/>
              </a:ext>
            </a:extLst>
          </p:cNvPr>
          <p:cNvSpPr/>
          <p:nvPr/>
        </p:nvSpPr>
        <p:spPr>
          <a:xfrm flipH="1">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4" name="!!bcfsl">
            <a:extLst>
              <a:ext uri="{FF2B5EF4-FFF2-40B4-BE49-F238E27FC236}">
                <a16:creationId xmlns:a16="http://schemas.microsoft.com/office/drawing/2014/main" id="{F531973C-9396-4AE9-8988-640091E8846F}"/>
              </a:ext>
            </a:extLst>
          </p:cNvPr>
          <p:cNvSpPr/>
          <p:nvPr/>
        </p:nvSpPr>
        <p:spPr>
          <a:xfrm flipH="1">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21948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án cây 2">
            <a:extLst>
              <a:ext uri="{FF2B5EF4-FFF2-40B4-BE49-F238E27FC236}">
                <a16:creationId xmlns:a16="http://schemas.microsoft.com/office/drawing/2014/main" id="{0E3D0ABF-8C06-4649-98DD-C3906447106E}"/>
              </a:ext>
            </a:extLst>
          </p:cNvPr>
          <p:cNvSpPr/>
          <p:nvPr/>
        </p:nvSpPr>
        <p:spPr>
          <a:xfrm rot="2717393">
            <a:off x="5716191" y="2428811"/>
            <a:ext cx="822184" cy="1272837"/>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0" name="Tán cây 1">
            <a:extLst>
              <a:ext uri="{FF2B5EF4-FFF2-40B4-BE49-F238E27FC236}">
                <a16:creationId xmlns:a16="http://schemas.microsoft.com/office/drawing/2014/main" id="{A6B27616-282C-4DA0-BB06-046DE0C5550E}"/>
              </a:ext>
            </a:extLst>
          </p:cNvPr>
          <p:cNvSpPr/>
          <p:nvPr/>
        </p:nvSpPr>
        <p:spPr>
          <a:xfrm rot="19139572">
            <a:off x="5518555" y="2500789"/>
            <a:ext cx="785324" cy="1441961"/>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1" name="Tán cây 2.2">
            <a:extLst>
              <a:ext uri="{FF2B5EF4-FFF2-40B4-BE49-F238E27FC236}">
                <a16:creationId xmlns:a16="http://schemas.microsoft.com/office/drawing/2014/main" id="{1392ACD6-F50C-405C-8981-25614CE54390}"/>
              </a:ext>
            </a:extLst>
          </p:cNvPr>
          <p:cNvSpPr/>
          <p:nvPr/>
        </p:nvSpPr>
        <p:spPr>
          <a:xfrm>
            <a:off x="5544852" y="2074961"/>
            <a:ext cx="1098977" cy="173020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2" name="Thân cây 1">
            <a:extLst>
              <a:ext uri="{FF2B5EF4-FFF2-40B4-BE49-F238E27FC236}">
                <a16:creationId xmlns:a16="http://schemas.microsoft.com/office/drawing/2014/main" id="{235026DC-A871-4AFB-9351-FEAE8BC58EF6}"/>
              </a:ext>
            </a:extLst>
          </p:cNvPr>
          <p:cNvSpPr/>
          <p:nvPr/>
        </p:nvSpPr>
        <p:spPr>
          <a:xfrm rot="18926535">
            <a:off x="5721661" y="2585040"/>
            <a:ext cx="211921" cy="110649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3" name="Thân cây 2.2">
            <a:extLst>
              <a:ext uri="{FF2B5EF4-FFF2-40B4-BE49-F238E27FC236}">
                <a16:creationId xmlns:a16="http://schemas.microsoft.com/office/drawing/2014/main" id="{E6CD65D3-58D0-49A5-8E3F-673D0DE91488}"/>
              </a:ext>
            </a:extLst>
          </p:cNvPr>
          <p:cNvSpPr/>
          <p:nvPr/>
        </p:nvSpPr>
        <p:spPr>
          <a:xfrm>
            <a:off x="5937008" y="2087661"/>
            <a:ext cx="274475" cy="1603437"/>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44" name="Thân cây 2">
            <a:extLst>
              <a:ext uri="{FF2B5EF4-FFF2-40B4-BE49-F238E27FC236}">
                <a16:creationId xmlns:a16="http://schemas.microsoft.com/office/drawing/2014/main" id="{7B89AD93-749A-44B9-9A60-63CE9AB06A30}"/>
              </a:ext>
            </a:extLst>
          </p:cNvPr>
          <p:cNvSpPr/>
          <p:nvPr/>
        </p:nvSpPr>
        <p:spPr>
          <a:xfrm rot="2726381">
            <a:off x="6131600" y="2256753"/>
            <a:ext cx="211865" cy="125228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48" name="Group 147">
            <a:extLst>
              <a:ext uri="{FF2B5EF4-FFF2-40B4-BE49-F238E27FC236}">
                <a16:creationId xmlns:a16="http://schemas.microsoft.com/office/drawing/2014/main" id="{B8A1C722-B9FF-46BA-8017-25E1CE8B26F1}"/>
              </a:ext>
            </a:extLst>
          </p:cNvPr>
          <p:cNvGrpSpPr/>
          <p:nvPr/>
        </p:nvGrpSpPr>
        <p:grpSpPr>
          <a:xfrm rot="8037132" flipH="1">
            <a:off x="6659523" y="3208456"/>
            <a:ext cx="372561" cy="704801"/>
            <a:chOff x="6156878" y="1263490"/>
            <a:chExt cx="2445840" cy="5564834"/>
          </a:xfrm>
          <a:noFill/>
        </p:grpSpPr>
        <p:sp>
          <p:nvSpPr>
            <p:cNvPr id="149" name="Rectangle 148">
              <a:extLst>
                <a:ext uri="{FF2B5EF4-FFF2-40B4-BE49-F238E27FC236}">
                  <a16:creationId xmlns:a16="http://schemas.microsoft.com/office/drawing/2014/main" id="{CDDB2927-4594-40C6-A586-8266F69A517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0" name="Rectangle 149">
              <a:extLst>
                <a:ext uri="{FF2B5EF4-FFF2-40B4-BE49-F238E27FC236}">
                  <a16:creationId xmlns:a16="http://schemas.microsoft.com/office/drawing/2014/main" id="{954B0720-0484-4275-88F2-C2CE7BD2145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1" name="Rectangle 150">
              <a:extLst>
                <a:ext uri="{FF2B5EF4-FFF2-40B4-BE49-F238E27FC236}">
                  <a16:creationId xmlns:a16="http://schemas.microsoft.com/office/drawing/2014/main" id="{01899C37-DD06-4F5A-B46B-FACD00D545E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2" name="Rectangle 151">
              <a:extLst>
                <a:ext uri="{FF2B5EF4-FFF2-40B4-BE49-F238E27FC236}">
                  <a16:creationId xmlns:a16="http://schemas.microsoft.com/office/drawing/2014/main" id="{FDD4A69D-8AA2-49F4-A521-D4053A78EC5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3" name="Rectangle 152">
              <a:extLst>
                <a:ext uri="{FF2B5EF4-FFF2-40B4-BE49-F238E27FC236}">
                  <a16:creationId xmlns:a16="http://schemas.microsoft.com/office/drawing/2014/main" id="{0E14446F-B85E-404E-88E7-AF9FEB6DAA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4" name="Rectangle 153">
              <a:extLst>
                <a:ext uri="{FF2B5EF4-FFF2-40B4-BE49-F238E27FC236}">
                  <a16:creationId xmlns:a16="http://schemas.microsoft.com/office/drawing/2014/main" id="{8FF15806-ADCE-4B7C-A16A-2C8846E095F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5" name="Rectangle 154">
              <a:extLst>
                <a:ext uri="{FF2B5EF4-FFF2-40B4-BE49-F238E27FC236}">
                  <a16:creationId xmlns:a16="http://schemas.microsoft.com/office/drawing/2014/main" id="{E8EF1F87-FF52-4E6C-9B4B-24F3BDEED47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6" name="Rectangle 155">
              <a:extLst>
                <a:ext uri="{FF2B5EF4-FFF2-40B4-BE49-F238E27FC236}">
                  <a16:creationId xmlns:a16="http://schemas.microsoft.com/office/drawing/2014/main" id="{5E04E414-42F9-4878-AE64-48DD1136FB6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7" name="Rectangle 156">
              <a:extLst>
                <a:ext uri="{FF2B5EF4-FFF2-40B4-BE49-F238E27FC236}">
                  <a16:creationId xmlns:a16="http://schemas.microsoft.com/office/drawing/2014/main" id="{E346F4F4-A9EC-46C6-A8D3-AC2011EEF35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8" name="Rectangle 157">
              <a:extLst>
                <a:ext uri="{FF2B5EF4-FFF2-40B4-BE49-F238E27FC236}">
                  <a16:creationId xmlns:a16="http://schemas.microsoft.com/office/drawing/2014/main" id="{5D93CA16-D5DD-4B1E-959F-B8C540101B5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9" name="Rectangle 158">
              <a:extLst>
                <a:ext uri="{FF2B5EF4-FFF2-40B4-BE49-F238E27FC236}">
                  <a16:creationId xmlns:a16="http://schemas.microsoft.com/office/drawing/2014/main" id="{EADBB261-ED1B-4205-AF0A-A9470F1AFA6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0" name="Rectangle 159">
              <a:extLst>
                <a:ext uri="{FF2B5EF4-FFF2-40B4-BE49-F238E27FC236}">
                  <a16:creationId xmlns:a16="http://schemas.microsoft.com/office/drawing/2014/main" id="{72B4C658-30C6-47A8-911E-67F03879393A}"/>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1" name="Rectangle 160">
              <a:extLst>
                <a:ext uri="{FF2B5EF4-FFF2-40B4-BE49-F238E27FC236}">
                  <a16:creationId xmlns:a16="http://schemas.microsoft.com/office/drawing/2014/main" id="{0E521548-8D57-4AEF-9A4B-10134715655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2" name="Rectangle 161">
              <a:extLst>
                <a:ext uri="{FF2B5EF4-FFF2-40B4-BE49-F238E27FC236}">
                  <a16:creationId xmlns:a16="http://schemas.microsoft.com/office/drawing/2014/main" id="{D4C020B3-CE68-4CAD-B36E-323D3C8304C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3" name="Rectangle 162">
              <a:extLst>
                <a:ext uri="{FF2B5EF4-FFF2-40B4-BE49-F238E27FC236}">
                  <a16:creationId xmlns:a16="http://schemas.microsoft.com/office/drawing/2014/main" id="{2175257D-A279-403F-8716-2AF46375B75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4" name="Rectangle 163">
              <a:extLst>
                <a:ext uri="{FF2B5EF4-FFF2-40B4-BE49-F238E27FC236}">
                  <a16:creationId xmlns:a16="http://schemas.microsoft.com/office/drawing/2014/main" id="{7C8D0219-CE8A-4BE0-931B-2BD0F8D24E5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65" name="Group 164">
            <a:extLst>
              <a:ext uri="{FF2B5EF4-FFF2-40B4-BE49-F238E27FC236}">
                <a16:creationId xmlns:a16="http://schemas.microsoft.com/office/drawing/2014/main" id="{B4301CB8-688A-4C34-8E51-3DBC960D0AB9}"/>
              </a:ext>
            </a:extLst>
          </p:cNvPr>
          <p:cNvGrpSpPr/>
          <p:nvPr/>
        </p:nvGrpSpPr>
        <p:grpSpPr>
          <a:xfrm rot="8111428" flipH="1">
            <a:off x="6185312" y="3345949"/>
            <a:ext cx="579246" cy="1014276"/>
            <a:chOff x="6156879" y="1263490"/>
            <a:chExt cx="2445841" cy="5564834"/>
          </a:xfrm>
          <a:noFill/>
        </p:grpSpPr>
        <p:sp>
          <p:nvSpPr>
            <p:cNvPr id="166" name="Rectangle 165">
              <a:extLst>
                <a:ext uri="{FF2B5EF4-FFF2-40B4-BE49-F238E27FC236}">
                  <a16:creationId xmlns:a16="http://schemas.microsoft.com/office/drawing/2014/main" id="{ACD55E8A-1818-45C1-8B05-E957341A2D50}"/>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7" name="Rectangle 166">
              <a:extLst>
                <a:ext uri="{FF2B5EF4-FFF2-40B4-BE49-F238E27FC236}">
                  <a16:creationId xmlns:a16="http://schemas.microsoft.com/office/drawing/2014/main" id="{046F9B82-15B1-4FB9-8FEE-DF3139A16D4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8" name="Rectangle 167">
              <a:extLst>
                <a:ext uri="{FF2B5EF4-FFF2-40B4-BE49-F238E27FC236}">
                  <a16:creationId xmlns:a16="http://schemas.microsoft.com/office/drawing/2014/main" id="{D712117D-854E-453B-B8F6-4AF5D2187A8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9" name="Rectangle 168">
              <a:extLst>
                <a:ext uri="{FF2B5EF4-FFF2-40B4-BE49-F238E27FC236}">
                  <a16:creationId xmlns:a16="http://schemas.microsoft.com/office/drawing/2014/main" id="{25DAE283-6C5B-46C9-A119-BE3A825DA04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0" name="Rectangle 169">
              <a:extLst>
                <a:ext uri="{FF2B5EF4-FFF2-40B4-BE49-F238E27FC236}">
                  <a16:creationId xmlns:a16="http://schemas.microsoft.com/office/drawing/2014/main" id="{CBECF44F-124B-49E5-A3B8-22A208753438}"/>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1" name="Rectangle 170">
              <a:extLst>
                <a:ext uri="{FF2B5EF4-FFF2-40B4-BE49-F238E27FC236}">
                  <a16:creationId xmlns:a16="http://schemas.microsoft.com/office/drawing/2014/main" id="{EA3E55D9-E44E-4AC1-A9F8-73787CF1A13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2" name="Rectangle 171">
              <a:extLst>
                <a:ext uri="{FF2B5EF4-FFF2-40B4-BE49-F238E27FC236}">
                  <a16:creationId xmlns:a16="http://schemas.microsoft.com/office/drawing/2014/main" id="{2D65AF29-1E20-4F26-B5AF-DF0E097C72A9}"/>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3" name="Rectangle 172">
              <a:extLst>
                <a:ext uri="{FF2B5EF4-FFF2-40B4-BE49-F238E27FC236}">
                  <a16:creationId xmlns:a16="http://schemas.microsoft.com/office/drawing/2014/main" id="{643A50EE-82FD-4EA5-A708-46A1EB135F0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4" name="Rectangle 173">
              <a:extLst>
                <a:ext uri="{FF2B5EF4-FFF2-40B4-BE49-F238E27FC236}">
                  <a16:creationId xmlns:a16="http://schemas.microsoft.com/office/drawing/2014/main" id="{B3CEFEA6-8AB5-4BAC-83D9-19E7E1154F62}"/>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5" name="Rectangle 174">
              <a:extLst>
                <a:ext uri="{FF2B5EF4-FFF2-40B4-BE49-F238E27FC236}">
                  <a16:creationId xmlns:a16="http://schemas.microsoft.com/office/drawing/2014/main" id="{3B4C343F-3CA0-4C63-A225-D1B97ADECEC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6" name="Rectangle 175">
              <a:extLst>
                <a:ext uri="{FF2B5EF4-FFF2-40B4-BE49-F238E27FC236}">
                  <a16:creationId xmlns:a16="http://schemas.microsoft.com/office/drawing/2014/main" id="{CB892376-797E-4745-9A5B-BE7A07B7D7B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7" name="Rectangle 176">
              <a:extLst>
                <a:ext uri="{FF2B5EF4-FFF2-40B4-BE49-F238E27FC236}">
                  <a16:creationId xmlns:a16="http://schemas.microsoft.com/office/drawing/2014/main" id="{FE8CF393-C8E8-4000-9790-E3DE614E797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8" name="Rectangle 177">
              <a:extLst>
                <a:ext uri="{FF2B5EF4-FFF2-40B4-BE49-F238E27FC236}">
                  <a16:creationId xmlns:a16="http://schemas.microsoft.com/office/drawing/2014/main" id="{B59963D6-D4FA-45DD-8398-A6E6623498A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9" name="Rectangle 178">
              <a:extLst>
                <a:ext uri="{FF2B5EF4-FFF2-40B4-BE49-F238E27FC236}">
                  <a16:creationId xmlns:a16="http://schemas.microsoft.com/office/drawing/2014/main" id="{7AF59A01-1CB9-4B32-A808-B070714A20BA}"/>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0" name="Rectangle 179">
              <a:extLst>
                <a:ext uri="{FF2B5EF4-FFF2-40B4-BE49-F238E27FC236}">
                  <a16:creationId xmlns:a16="http://schemas.microsoft.com/office/drawing/2014/main" id="{D9B3B2BB-8EDF-4DF0-9FDB-E6416498A5CD}"/>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1" name="Rectangle 180">
              <a:extLst>
                <a:ext uri="{FF2B5EF4-FFF2-40B4-BE49-F238E27FC236}">
                  <a16:creationId xmlns:a16="http://schemas.microsoft.com/office/drawing/2014/main" id="{F7580505-5F8F-4C26-A7A0-5302A7B8542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82" name="Group 181">
            <a:extLst>
              <a:ext uri="{FF2B5EF4-FFF2-40B4-BE49-F238E27FC236}">
                <a16:creationId xmlns:a16="http://schemas.microsoft.com/office/drawing/2014/main" id="{020533F9-7456-4F8E-897D-E1DADB82415C}"/>
              </a:ext>
            </a:extLst>
          </p:cNvPr>
          <p:cNvGrpSpPr/>
          <p:nvPr/>
        </p:nvGrpSpPr>
        <p:grpSpPr>
          <a:xfrm rot="13615170" flipH="1">
            <a:off x="5936267" y="3620953"/>
            <a:ext cx="413835" cy="1014276"/>
            <a:chOff x="6156879" y="1263490"/>
            <a:chExt cx="2445841" cy="5564834"/>
          </a:xfrm>
          <a:noFill/>
        </p:grpSpPr>
        <p:sp>
          <p:nvSpPr>
            <p:cNvPr id="183" name="Rectangle 182">
              <a:extLst>
                <a:ext uri="{FF2B5EF4-FFF2-40B4-BE49-F238E27FC236}">
                  <a16:creationId xmlns:a16="http://schemas.microsoft.com/office/drawing/2014/main" id="{A5754029-B052-425A-A82D-C9DC0E0CC374}"/>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4" name="Rectangle 183">
              <a:extLst>
                <a:ext uri="{FF2B5EF4-FFF2-40B4-BE49-F238E27FC236}">
                  <a16:creationId xmlns:a16="http://schemas.microsoft.com/office/drawing/2014/main" id="{D10DD071-31C4-4754-A8AF-07A3451A757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5" name="Rectangle 184">
              <a:extLst>
                <a:ext uri="{FF2B5EF4-FFF2-40B4-BE49-F238E27FC236}">
                  <a16:creationId xmlns:a16="http://schemas.microsoft.com/office/drawing/2014/main" id="{AAE24A63-AADE-4485-A64D-C5D8039A5F4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6" name="Rectangle 185">
              <a:extLst>
                <a:ext uri="{FF2B5EF4-FFF2-40B4-BE49-F238E27FC236}">
                  <a16:creationId xmlns:a16="http://schemas.microsoft.com/office/drawing/2014/main" id="{CB4008FC-76A0-417D-A38A-AC6563E390D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7" name="Rectangle 186">
              <a:extLst>
                <a:ext uri="{FF2B5EF4-FFF2-40B4-BE49-F238E27FC236}">
                  <a16:creationId xmlns:a16="http://schemas.microsoft.com/office/drawing/2014/main" id="{815E0D36-E4D2-4D15-B0D7-2CB91CFBF54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8" name="Rectangle 187">
              <a:extLst>
                <a:ext uri="{FF2B5EF4-FFF2-40B4-BE49-F238E27FC236}">
                  <a16:creationId xmlns:a16="http://schemas.microsoft.com/office/drawing/2014/main" id="{667EDA9F-8E33-4263-A480-8D0EF159680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9" name="Rectangle 188">
              <a:extLst>
                <a:ext uri="{FF2B5EF4-FFF2-40B4-BE49-F238E27FC236}">
                  <a16:creationId xmlns:a16="http://schemas.microsoft.com/office/drawing/2014/main" id="{DB328F07-8242-4AA4-88F2-CA8C077D520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0" name="Rectangle 189">
              <a:extLst>
                <a:ext uri="{FF2B5EF4-FFF2-40B4-BE49-F238E27FC236}">
                  <a16:creationId xmlns:a16="http://schemas.microsoft.com/office/drawing/2014/main" id="{2D655A55-83EC-4E48-8E07-3F9D90476AC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1" name="Rectangle 190">
              <a:extLst>
                <a:ext uri="{FF2B5EF4-FFF2-40B4-BE49-F238E27FC236}">
                  <a16:creationId xmlns:a16="http://schemas.microsoft.com/office/drawing/2014/main" id="{7F06CD8F-3073-48DC-90FE-C37FF6454B01}"/>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2" name="Rectangle 191">
              <a:extLst>
                <a:ext uri="{FF2B5EF4-FFF2-40B4-BE49-F238E27FC236}">
                  <a16:creationId xmlns:a16="http://schemas.microsoft.com/office/drawing/2014/main" id="{283AD923-7BF3-4DD6-884E-7EC065D889E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3" name="Rectangle 192">
              <a:extLst>
                <a:ext uri="{FF2B5EF4-FFF2-40B4-BE49-F238E27FC236}">
                  <a16:creationId xmlns:a16="http://schemas.microsoft.com/office/drawing/2014/main" id="{0BEF4738-C434-4FE6-B26A-582D61C39E0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4" name="Rectangle 193">
              <a:extLst>
                <a:ext uri="{FF2B5EF4-FFF2-40B4-BE49-F238E27FC236}">
                  <a16:creationId xmlns:a16="http://schemas.microsoft.com/office/drawing/2014/main" id="{2E463608-70F7-4672-A0F0-A47CB54881B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5" name="Rectangle 194">
              <a:extLst>
                <a:ext uri="{FF2B5EF4-FFF2-40B4-BE49-F238E27FC236}">
                  <a16:creationId xmlns:a16="http://schemas.microsoft.com/office/drawing/2014/main" id="{0881B0C3-9FFC-4821-A3FC-A25A03E3817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6" name="Rectangle 195">
              <a:extLst>
                <a:ext uri="{FF2B5EF4-FFF2-40B4-BE49-F238E27FC236}">
                  <a16:creationId xmlns:a16="http://schemas.microsoft.com/office/drawing/2014/main" id="{AC7541F7-D3AA-4798-8C70-DE0C4F546A6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7" name="Rectangle 196">
              <a:extLst>
                <a:ext uri="{FF2B5EF4-FFF2-40B4-BE49-F238E27FC236}">
                  <a16:creationId xmlns:a16="http://schemas.microsoft.com/office/drawing/2014/main" id="{04809E76-B4FE-4B40-A8C2-C7424CCFACCC}"/>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8" name="Rectangle 197">
              <a:extLst>
                <a:ext uri="{FF2B5EF4-FFF2-40B4-BE49-F238E27FC236}">
                  <a16:creationId xmlns:a16="http://schemas.microsoft.com/office/drawing/2014/main" id="{0E279AB2-5A99-4F06-9110-F8C2C3E7789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99" name="Group 198">
            <a:extLst>
              <a:ext uri="{FF2B5EF4-FFF2-40B4-BE49-F238E27FC236}">
                <a16:creationId xmlns:a16="http://schemas.microsoft.com/office/drawing/2014/main" id="{DA45EEAD-E47C-42C2-8B9C-6AD6DBE19A04}"/>
              </a:ext>
            </a:extLst>
          </p:cNvPr>
          <p:cNvGrpSpPr/>
          <p:nvPr/>
        </p:nvGrpSpPr>
        <p:grpSpPr>
          <a:xfrm rot="10800000" flipH="1">
            <a:off x="5813596" y="3203874"/>
            <a:ext cx="579246" cy="1452845"/>
            <a:chOff x="6156878" y="1263490"/>
            <a:chExt cx="2445840" cy="5564834"/>
          </a:xfrm>
          <a:noFill/>
        </p:grpSpPr>
        <p:sp>
          <p:nvSpPr>
            <p:cNvPr id="200" name="Rectangle 199">
              <a:extLst>
                <a:ext uri="{FF2B5EF4-FFF2-40B4-BE49-F238E27FC236}">
                  <a16:creationId xmlns:a16="http://schemas.microsoft.com/office/drawing/2014/main" id="{CE7F8E36-F601-4B3B-AD6B-D1EA2FEAD32F}"/>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1" name="Rectangle 200">
              <a:extLst>
                <a:ext uri="{FF2B5EF4-FFF2-40B4-BE49-F238E27FC236}">
                  <a16:creationId xmlns:a16="http://schemas.microsoft.com/office/drawing/2014/main" id="{97051F75-F59F-4DC1-91A8-92E8EA437968}"/>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2" name="Rectangle 201">
              <a:extLst>
                <a:ext uri="{FF2B5EF4-FFF2-40B4-BE49-F238E27FC236}">
                  <a16:creationId xmlns:a16="http://schemas.microsoft.com/office/drawing/2014/main" id="{23B090BF-CCD7-43F2-94BA-31F76C81216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3" name="Rectangle 202">
              <a:extLst>
                <a:ext uri="{FF2B5EF4-FFF2-40B4-BE49-F238E27FC236}">
                  <a16:creationId xmlns:a16="http://schemas.microsoft.com/office/drawing/2014/main" id="{3BF646D7-5724-426E-97FA-9002653AF07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4" name="Rectangle 203">
              <a:extLst>
                <a:ext uri="{FF2B5EF4-FFF2-40B4-BE49-F238E27FC236}">
                  <a16:creationId xmlns:a16="http://schemas.microsoft.com/office/drawing/2014/main" id="{D5E21A01-83BB-4A94-BF01-58BB7BE2093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5" name="Rectangle 204">
              <a:extLst>
                <a:ext uri="{FF2B5EF4-FFF2-40B4-BE49-F238E27FC236}">
                  <a16:creationId xmlns:a16="http://schemas.microsoft.com/office/drawing/2014/main" id="{EA010921-7FA2-4296-B7E8-7F1810598A9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6" name="Rectangle 205">
              <a:extLst>
                <a:ext uri="{FF2B5EF4-FFF2-40B4-BE49-F238E27FC236}">
                  <a16:creationId xmlns:a16="http://schemas.microsoft.com/office/drawing/2014/main" id="{9DF3B537-C369-4FD8-9D65-10E581166E1F}"/>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7" name="Rectangle 206">
              <a:extLst>
                <a:ext uri="{FF2B5EF4-FFF2-40B4-BE49-F238E27FC236}">
                  <a16:creationId xmlns:a16="http://schemas.microsoft.com/office/drawing/2014/main" id="{42C5DEA8-3C84-4212-9B6F-DD35A92C328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8" name="Rectangle 207">
              <a:extLst>
                <a:ext uri="{FF2B5EF4-FFF2-40B4-BE49-F238E27FC236}">
                  <a16:creationId xmlns:a16="http://schemas.microsoft.com/office/drawing/2014/main" id="{4979534D-7D01-445A-92C9-F2462F34F7B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9" name="Rectangle 208">
              <a:extLst>
                <a:ext uri="{FF2B5EF4-FFF2-40B4-BE49-F238E27FC236}">
                  <a16:creationId xmlns:a16="http://schemas.microsoft.com/office/drawing/2014/main" id="{4608E45F-6216-4AF8-9ACC-807484DD6DD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0" name="Rectangle 209">
              <a:extLst>
                <a:ext uri="{FF2B5EF4-FFF2-40B4-BE49-F238E27FC236}">
                  <a16:creationId xmlns:a16="http://schemas.microsoft.com/office/drawing/2014/main" id="{0B09200C-DF1E-4359-A7E5-34F88863D33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1" name="Rectangle 210">
              <a:extLst>
                <a:ext uri="{FF2B5EF4-FFF2-40B4-BE49-F238E27FC236}">
                  <a16:creationId xmlns:a16="http://schemas.microsoft.com/office/drawing/2014/main" id="{DADB6AEB-976F-40A0-AE5E-BB5234AF3F9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2" name="Rectangle 211">
              <a:extLst>
                <a:ext uri="{FF2B5EF4-FFF2-40B4-BE49-F238E27FC236}">
                  <a16:creationId xmlns:a16="http://schemas.microsoft.com/office/drawing/2014/main" id="{E4F0AC69-AACB-41A2-BB2B-E832E11F9A3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3" name="Rectangle 212">
              <a:extLst>
                <a:ext uri="{FF2B5EF4-FFF2-40B4-BE49-F238E27FC236}">
                  <a16:creationId xmlns:a16="http://schemas.microsoft.com/office/drawing/2014/main" id="{E4B87821-054D-4466-8B65-F426EFB5CED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4" name="Rectangle 213">
              <a:extLst>
                <a:ext uri="{FF2B5EF4-FFF2-40B4-BE49-F238E27FC236}">
                  <a16:creationId xmlns:a16="http://schemas.microsoft.com/office/drawing/2014/main" id="{85971AD7-D94B-49FC-99BC-A3BA31D4AB0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5" name="Rectangle 214">
              <a:extLst>
                <a:ext uri="{FF2B5EF4-FFF2-40B4-BE49-F238E27FC236}">
                  <a16:creationId xmlns:a16="http://schemas.microsoft.com/office/drawing/2014/main" id="{D0CA7024-F17B-4C56-B933-0CACDEB8219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16" name="Group 215">
            <a:extLst>
              <a:ext uri="{FF2B5EF4-FFF2-40B4-BE49-F238E27FC236}">
                <a16:creationId xmlns:a16="http://schemas.microsoft.com/office/drawing/2014/main" id="{D529C0B1-71A8-4090-8152-D486DBE6D63F}"/>
              </a:ext>
            </a:extLst>
          </p:cNvPr>
          <p:cNvGrpSpPr/>
          <p:nvPr/>
        </p:nvGrpSpPr>
        <p:grpSpPr>
          <a:xfrm rot="8364552" flipH="1">
            <a:off x="5232547" y="1761549"/>
            <a:ext cx="682952" cy="3167066"/>
            <a:chOff x="10458385" y="595308"/>
            <a:chExt cx="1350499" cy="6262692"/>
          </a:xfrm>
          <a:noFill/>
        </p:grpSpPr>
        <p:sp>
          <p:nvSpPr>
            <p:cNvPr id="217" name="Freeform: Shape 216">
              <a:extLst>
                <a:ext uri="{FF2B5EF4-FFF2-40B4-BE49-F238E27FC236}">
                  <a16:creationId xmlns:a16="http://schemas.microsoft.com/office/drawing/2014/main" id="{E6C551A6-32FE-4162-BB4F-2AE7BCFA2D4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18" name="Straight Connector 217">
              <a:extLst>
                <a:ext uri="{FF2B5EF4-FFF2-40B4-BE49-F238E27FC236}">
                  <a16:creationId xmlns:a16="http://schemas.microsoft.com/office/drawing/2014/main" id="{CE121546-148B-4845-9BA8-0852C8FF90BB}"/>
                </a:ext>
              </a:extLst>
            </p:cNvPr>
            <p:cNvCxnSpPr>
              <a:endCxn id="217"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77BECDE-13EE-476D-A50D-396D9A3C8162}"/>
              </a:ext>
            </a:extLst>
          </p:cNvPr>
          <p:cNvGrpSpPr/>
          <p:nvPr/>
        </p:nvGrpSpPr>
        <p:grpSpPr>
          <a:xfrm rot="13430355">
            <a:off x="6342253" y="2862249"/>
            <a:ext cx="595635" cy="2241355"/>
            <a:chOff x="8269148" y="2257243"/>
            <a:chExt cx="1233691" cy="4642338"/>
          </a:xfrm>
          <a:noFill/>
        </p:grpSpPr>
        <p:sp>
          <p:nvSpPr>
            <p:cNvPr id="220" name="Freeform: Shape 219">
              <a:extLst>
                <a:ext uri="{FF2B5EF4-FFF2-40B4-BE49-F238E27FC236}">
                  <a16:creationId xmlns:a16="http://schemas.microsoft.com/office/drawing/2014/main" id="{9B7D7383-60AE-4E18-8113-4914954B389F}"/>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1" name="Freeform: Shape 220">
              <a:extLst>
                <a:ext uri="{FF2B5EF4-FFF2-40B4-BE49-F238E27FC236}">
                  <a16:creationId xmlns:a16="http://schemas.microsoft.com/office/drawing/2014/main" id="{ED8EB12D-BD73-4457-B84A-8E71D4F9E4A5}"/>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22" name="Group 221">
            <a:extLst>
              <a:ext uri="{FF2B5EF4-FFF2-40B4-BE49-F238E27FC236}">
                <a16:creationId xmlns:a16="http://schemas.microsoft.com/office/drawing/2014/main" id="{657EDC34-B1DC-4D0F-8584-1958E019F7D5}"/>
              </a:ext>
            </a:extLst>
          </p:cNvPr>
          <p:cNvGrpSpPr/>
          <p:nvPr/>
        </p:nvGrpSpPr>
        <p:grpSpPr>
          <a:xfrm rot="13586241" flipH="1">
            <a:off x="5439447" y="3518146"/>
            <a:ext cx="532145" cy="704801"/>
            <a:chOff x="6156878" y="1263490"/>
            <a:chExt cx="2445840" cy="5564834"/>
          </a:xfrm>
          <a:noFill/>
        </p:grpSpPr>
        <p:sp>
          <p:nvSpPr>
            <p:cNvPr id="223" name="Rectangle 222">
              <a:extLst>
                <a:ext uri="{FF2B5EF4-FFF2-40B4-BE49-F238E27FC236}">
                  <a16:creationId xmlns:a16="http://schemas.microsoft.com/office/drawing/2014/main" id="{E8ABB1AA-492B-40DA-A2B3-F436B00D5092}"/>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4" name="Rectangle 223">
              <a:extLst>
                <a:ext uri="{FF2B5EF4-FFF2-40B4-BE49-F238E27FC236}">
                  <a16:creationId xmlns:a16="http://schemas.microsoft.com/office/drawing/2014/main" id="{03C5D619-3574-41B9-817F-F0D6F62D05D8}"/>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5" name="Rectangle 224">
              <a:extLst>
                <a:ext uri="{FF2B5EF4-FFF2-40B4-BE49-F238E27FC236}">
                  <a16:creationId xmlns:a16="http://schemas.microsoft.com/office/drawing/2014/main" id="{D1CD5DF4-B4E4-4EB3-AABD-77177D566680}"/>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6" name="Rectangle 225">
              <a:extLst>
                <a:ext uri="{FF2B5EF4-FFF2-40B4-BE49-F238E27FC236}">
                  <a16:creationId xmlns:a16="http://schemas.microsoft.com/office/drawing/2014/main" id="{816EC0C9-0B8F-4F5A-9E37-037F8097100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7" name="Rectangle 226">
              <a:extLst>
                <a:ext uri="{FF2B5EF4-FFF2-40B4-BE49-F238E27FC236}">
                  <a16:creationId xmlns:a16="http://schemas.microsoft.com/office/drawing/2014/main" id="{F9A2C5EC-B3C3-4CF9-B1FB-E497FAA860B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8" name="Rectangle 227">
              <a:extLst>
                <a:ext uri="{FF2B5EF4-FFF2-40B4-BE49-F238E27FC236}">
                  <a16:creationId xmlns:a16="http://schemas.microsoft.com/office/drawing/2014/main" id="{B7ED4C02-A618-4265-BB6F-F26F675548B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9" name="Rectangle 228">
              <a:extLst>
                <a:ext uri="{FF2B5EF4-FFF2-40B4-BE49-F238E27FC236}">
                  <a16:creationId xmlns:a16="http://schemas.microsoft.com/office/drawing/2014/main" id="{99192965-D16A-44F2-874A-05A4C765707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0" name="Rectangle 229">
              <a:extLst>
                <a:ext uri="{FF2B5EF4-FFF2-40B4-BE49-F238E27FC236}">
                  <a16:creationId xmlns:a16="http://schemas.microsoft.com/office/drawing/2014/main" id="{15F26A07-9C9F-487B-B1DC-D7B75D2CE26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1" name="Rectangle 230">
              <a:extLst>
                <a:ext uri="{FF2B5EF4-FFF2-40B4-BE49-F238E27FC236}">
                  <a16:creationId xmlns:a16="http://schemas.microsoft.com/office/drawing/2014/main" id="{E096A5EC-C683-4C13-9859-DDE45EF5BC90}"/>
                </a:ext>
              </a:extLst>
            </p:cNvPr>
            <p:cNvSpPr/>
            <p:nvPr/>
          </p:nvSpPr>
          <p:spPr>
            <a:xfrm>
              <a:off x="7129967" y="3109161"/>
              <a:ext cx="525795"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2" name="Rectangle 231">
              <a:extLst>
                <a:ext uri="{FF2B5EF4-FFF2-40B4-BE49-F238E27FC236}">
                  <a16:creationId xmlns:a16="http://schemas.microsoft.com/office/drawing/2014/main" id="{520AFBA4-1954-4447-A78A-F0F1BF7ED918}"/>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3" name="Rectangle 232">
              <a:extLst>
                <a:ext uri="{FF2B5EF4-FFF2-40B4-BE49-F238E27FC236}">
                  <a16:creationId xmlns:a16="http://schemas.microsoft.com/office/drawing/2014/main" id="{DFFA5DC0-B1C9-4815-9407-AD65F08ED543}"/>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4" name="Rectangle 233">
              <a:extLst>
                <a:ext uri="{FF2B5EF4-FFF2-40B4-BE49-F238E27FC236}">
                  <a16:creationId xmlns:a16="http://schemas.microsoft.com/office/drawing/2014/main" id="{91275635-8957-4001-AE73-6DDE19D00E0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5" name="Rectangle 234">
              <a:extLst>
                <a:ext uri="{FF2B5EF4-FFF2-40B4-BE49-F238E27FC236}">
                  <a16:creationId xmlns:a16="http://schemas.microsoft.com/office/drawing/2014/main" id="{7B680735-ECD6-49CF-A518-22DB6F9BD443}"/>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6" name="Rectangle 235">
              <a:extLst>
                <a:ext uri="{FF2B5EF4-FFF2-40B4-BE49-F238E27FC236}">
                  <a16:creationId xmlns:a16="http://schemas.microsoft.com/office/drawing/2014/main" id="{DD480877-14E2-490B-8B9B-17C91DD2480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7" name="Rectangle 236">
              <a:extLst>
                <a:ext uri="{FF2B5EF4-FFF2-40B4-BE49-F238E27FC236}">
                  <a16:creationId xmlns:a16="http://schemas.microsoft.com/office/drawing/2014/main" id="{FAE1EC57-5290-45AC-B91B-7BBFD66783D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8" name="Rectangle 237">
              <a:extLst>
                <a:ext uri="{FF2B5EF4-FFF2-40B4-BE49-F238E27FC236}">
                  <a16:creationId xmlns:a16="http://schemas.microsoft.com/office/drawing/2014/main" id="{E4288B95-5B32-4288-9F52-430F46C3923B}"/>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47" name="!!kkkkk">
            <a:extLst>
              <a:ext uri="{FF2B5EF4-FFF2-40B4-BE49-F238E27FC236}">
                <a16:creationId xmlns:a16="http://schemas.microsoft.com/office/drawing/2014/main" id="{5C80A64C-294C-4070-A6EF-141385C8AE0D}"/>
              </a:ext>
            </a:extLst>
          </p:cNvPr>
          <p:cNvSpPr/>
          <p:nvPr/>
        </p:nvSpPr>
        <p:spPr>
          <a:xfrm>
            <a:off x="1955365" y="3202572"/>
            <a:ext cx="345383" cy="452856"/>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67">
            <a:extLst>
              <a:ext uri="{FF2B5EF4-FFF2-40B4-BE49-F238E27FC236}">
                <a16:creationId xmlns:a16="http://schemas.microsoft.com/office/drawing/2014/main" id="{7DEBEA62-1E81-4C6C-BD40-AB7BD8BFA940}"/>
              </a:ext>
            </a:extLst>
          </p:cNvPr>
          <p:cNvSpPr/>
          <p:nvPr/>
        </p:nvSpPr>
        <p:spPr>
          <a:xfrm>
            <a:off x="9891251" y="3202571"/>
            <a:ext cx="345384" cy="452857"/>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Isosceles Triangle 6">
            <a:extLst>
              <a:ext uri="{FF2B5EF4-FFF2-40B4-BE49-F238E27FC236}">
                <a16:creationId xmlns:a16="http://schemas.microsoft.com/office/drawing/2014/main" id="{16183529-835E-48EF-98D3-A47022A44902}"/>
              </a:ext>
            </a:extLst>
          </p:cNvPr>
          <p:cNvSpPr/>
          <p:nvPr/>
        </p:nvSpPr>
        <p:spPr>
          <a:xfrm rot="20688338">
            <a:off x="746661" y="3712411"/>
            <a:ext cx="2531391" cy="2182234"/>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aaa">
            <a:extLst>
              <a:ext uri="{FF2B5EF4-FFF2-40B4-BE49-F238E27FC236}">
                <a16:creationId xmlns:a16="http://schemas.microsoft.com/office/drawing/2014/main" id="{13C998DF-A0F2-4421-8866-DDE07412BD7D}"/>
              </a:ext>
            </a:extLst>
          </p:cNvPr>
          <p:cNvSpPr/>
          <p:nvPr/>
        </p:nvSpPr>
        <p:spPr>
          <a:xfrm>
            <a:off x="8893629" y="1042673"/>
            <a:ext cx="2376149" cy="2376149"/>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khung">
            <a:extLst>
              <a:ext uri="{FF2B5EF4-FFF2-40B4-BE49-F238E27FC236}">
                <a16:creationId xmlns:a16="http://schemas.microsoft.com/office/drawing/2014/main" id="{24B0F566-93EF-4D3A-94C7-AD90EF3D77EE}"/>
              </a:ext>
            </a:extLst>
          </p:cNvPr>
          <p:cNvSpPr/>
          <p:nvPr/>
        </p:nvSpPr>
        <p:spPr>
          <a:xfrm rot="5400000">
            <a:off x="4769565" y="2030459"/>
            <a:ext cx="2732464" cy="2732464"/>
          </a:xfrm>
          <a:prstGeom prst="diamond">
            <a:avLst/>
          </a:prstGeom>
          <a:noFill/>
          <a:ln w="330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descr="A screenshot of a computer&#10;&#10;Description automatically generated">
            <a:extLst>
              <a:ext uri="{FF2B5EF4-FFF2-40B4-BE49-F238E27FC236}">
                <a16:creationId xmlns:a16="http://schemas.microsoft.com/office/drawing/2014/main" id="{25ED5860-6534-F706-8472-1A0FD2535F7B}"/>
              </a:ext>
            </a:extLst>
          </p:cNvPr>
          <p:cNvPicPr>
            <a:picLocks noChangeAspect="1"/>
          </p:cNvPicPr>
          <p:nvPr/>
        </p:nvPicPr>
        <p:blipFill rotWithShape="1">
          <a:blip r:embed="rId3"/>
          <a:srcRect r="30807"/>
          <a:stretch/>
        </p:blipFill>
        <p:spPr>
          <a:xfrm>
            <a:off x="171320" y="404424"/>
            <a:ext cx="5894950" cy="4125484"/>
          </a:xfrm>
          <a:prstGeom prst="rect">
            <a:avLst/>
          </a:prstGeom>
        </p:spPr>
      </p:pic>
      <p:pic>
        <p:nvPicPr>
          <p:cNvPr id="4" name="Picture 1" descr="A screenshot of a computer&#10;&#10;Description automatically generated">
            <a:extLst>
              <a:ext uri="{FF2B5EF4-FFF2-40B4-BE49-F238E27FC236}">
                <a16:creationId xmlns:a16="http://schemas.microsoft.com/office/drawing/2014/main" id="{7FB4E8CC-2542-EB95-6F39-0ADFF354EFED}"/>
              </a:ext>
            </a:extLst>
          </p:cNvPr>
          <p:cNvPicPr>
            <a:picLocks noChangeAspect="1"/>
          </p:cNvPicPr>
          <p:nvPr/>
        </p:nvPicPr>
        <p:blipFill rotWithShape="1">
          <a:blip r:embed="rId4"/>
          <a:srcRect r="41867"/>
          <a:stretch/>
        </p:blipFill>
        <p:spPr>
          <a:xfrm>
            <a:off x="6603639" y="330702"/>
            <a:ext cx="5269314" cy="4161218"/>
          </a:xfrm>
          <a:prstGeom prst="rect">
            <a:avLst/>
          </a:prstGeom>
        </p:spPr>
      </p:pic>
      <p:sp>
        <p:nvSpPr>
          <p:cNvPr id="5" name="TextBox 33">
            <a:extLst>
              <a:ext uri="{FF2B5EF4-FFF2-40B4-BE49-F238E27FC236}">
                <a16:creationId xmlns:a16="http://schemas.microsoft.com/office/drawing/2014/main" id="{950CBA4A-6A5D-8EE2-2E0B-8920480D94FF}"/>
              </a:ext>
            </a:extLst>
          </p:cNvPr>
          <p:cNvSpPr txBox="1"/>
          <p:nvPr/>
        </p:nvSpPr>
        <p:spPr>
          <a:xfrm>
            <a:off x="7541069" y="3001056"/>
            <a:ext cx="3584131" cy="669542"/>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vi-VN" sz="2800" b="1" i="0" dirty="0" err="1">
                <a:solidFill>
                  <a:srgbClr val="262626"/>
                </a:solidFill>
                <a:effectLst/>
                <a:latin typeface="+mj-lt"/>
              </a:rPr>
              <a:t>Frequency</a:t>
            </a:r>
            <a:r>
              <a:rPr lang="vi-VN" sz="2800" b="1" i="0" dirty="0">
                <a:solidFill>
                  <a:srgbClr val="262626"/>
                </a:solidFill>
                <a:effectLst/>
                <a:latin typeface="+mj-lt"/>
              </a:rPr>
              <a:t> (F)</a:t>
            </a:r>
            <a:endParaRPr lang="en-US" sz="2800" b="1" dirty="0">
              <a:solidFill>
                <a:srgbClr val="262626"/>
              </a:solidFill>
              <a:effectLst/>
              <a:latin typeface="+mj-lt"/>
              <a:ea typeface="Tahoma" panose="020B0604030504040204" pitchFamily="34" charset="0"/>
              <a:cs typeface="Tahoma" panose="020B0604030504040204" pitchFamily="34" charset="0"/>
            </a:endParaRPr>
          </a:p>
        </p:txBody>
      </p:sp>
      <p:sp>
        <p:nvSpPr>
          <p:cNvPr id="9" name="Hộp Văn bản 8">
            <a:extLst>
              <a:ext uri="{FF2B5EF4-FFF2-40B4-BE49-F238E27FC236}">
                <a16:creationId xmlns:a16="http://schemas.microsoft.com/office/drawing/2014/main" id="{483091BB-AE8E-2125-57ED-53CEEDED68A7}"/>
              </a:ext>
            </a:extLst>
          </p:cNvPr>
          <p:cNvSpPr txBox="1"/>
          <p:nvPr/>
        </p:nvSpPr>
        <p:spPr>
          <a:xfrm>
            <a:off x="3293073" y="809880"/>
            <a:ext cx="2640780" cy="669542"/>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vi-VN" sz="2800" b="1" i="0" dirty="0" err="1">
                <a:solidFill>
                  <a:srgbClr val="262626"/>
                </a:solidFill>
                <a:effectLst/>
                <a:latin typeface="+mj-lt"/>
              </a:rPr>
              <a:t>Recency</a:t>
            </a:r>
            <a:r>
              <a:rPr lang="vi-VN" sz="2800" b="1" i="0" dirty="0">
                <a:solidFill>
                  <a:srgbClr val="262626"/>
                </a:solidFill>
                <a:effectLst/>
                <a:latin typeface="+mj-lt"/>
              </a:rPr>
              <a:t> (R)</a:t>
            </a:r>
            <a:endParaRPr lang="en-US" sz="2800" b="1" dirty="0">
              <a:solidFill>
                <a:srgbClr val="262626"/>
              </a:solidFill>
              <a:effectLst/>
              <a:latin typeface="+mj-lt"/>
              <a:ea typeface="Tahoma" panose="020B0604030504040204" pitchFamily="34" charset="0"/>
              <a:cs typeface="Tahoma" panose="020B0604030504040204" pitchFamily="34" charset="0"/>
            </a:endParaRPr>
          </a:p>
        </p:txBody>
      </p:sp>
      <p:pic>
        <p:nvPicPr>
          <p:cNvPr id="10" name="Picture 1" descr="A screenshot of a computer&#10;&#10;Description automatically generated">
            <a:extLst>
              <a:ext uri="{FF2B5EF4-FFF2-40B4-BE49-F238E27FC236}">
                <a16:creationId xmlns:a16="http://schemas.microsoft.com/office/drawing/2014/main" id="{C127D125-D8AA-DC2D-0376-93ED79A52D6F}"/>
              </a:ext>
            </a:extLst>
          </p:cNvPr>
          <p:cNvPicPr>
            <a:picLocks noChangeAspect="1"/>
          </p:cNvPicPr>
          <p:nvPr/>
        </p:nvPicPr>
        <p:blipFill rotWithShape="1">
          <a:blip r:embed="rId5"/>
          <a:srcRect r="33005"/>
          <a:stretch/>
        </p:blipFill>
        <p:spPr>
          <a:xfrm>
            <a:off x="1991970" y="3234638"/>
            <a:ext cx="4645833" cy="3525796"/>
          </a:xfrm>
          <a:prstGeom prst="rect">
            <a:avLst/>
          </a:prstGeom>
        </p:spPr>
      </p:pic>
      <p:sp>
        <p:nvSpPr>
          <p:cNvPr id="12" name="Hộp Văn bản 11">
            <a:extLst>
              <a:ext uri="{FF2B5EF4-FFF2-40B4-BE49-F238E27FC236}">
                <a16:creationId xmlns:a16="http://schemas.microsoft.com/office/drawing/2014/main" id="{2D990AB9-37A3-0A8C-464F-CB7A68FB0D81}"/>
              </a:ext>
            </a:extLst>
          </p:cNvPr>
          <p:cNvSpPr txBox="1"/>
          <p:nvPr/>
        </p:nvSpPr>
        <p:spPr>
          <a:xfrm>
            <a:off x="3318900" y="5493115"/>
            <a:ext cx="2861830" cy="587148"/>
          </a:xfrm>
          <a:prstGeom prst="rect">
            <a:avLst/>
          </a:prstGeom>
          <a:noFill/>
        </p:spPr>
        <p:txBody>
          <a:bodyPr wrap="square">
            <a:spAutoFit/>
          </a:bodyPr>
          <a:lstStyle/>
          <a:p>
            <a:pPr lvl="1" algn="just" fontAlgn="base">
              <a:lnSpc>
                <a:spcPct val="150000"/>
              </a:lnSpc>
              <a:spcBef>
                <a:spcPts val="600"/>
              </a:spcBef>
              <a:spcAft>
                <a:spcPts val="600"/>
              </a:spcAft>
              <a:buClr>
                <a:srgbClr val="000000"/>
              </a:buClr>
            </a:pPr>
            <a:r>
              <a:rPr lang="vi-VN" sz="2400" b="1" i="0" dirty="0" err="1">
                <a:solidFill>
                  <a:srgbClr val="262626"/>
                </a:solidFill>
                <a:effectLst/>
                <a:latin typeface="+mj-lt"/>
              </a:rPr>
              <a:t>Monetary</a:t>
            </a:r>
            <a:r>
              <a:rPr lang="vi-VN" sz="2400" b="1" i="0" dirty="0">
                <a:solidFill>
                  <a:srgbClr val="262626"/>
                </a:solidFill>
                <a:effectLst/>
                <a:latin typeface="+mj-lt"/>
              </a:rPr>
              <a:t> (M)</a:t>
            </a:r>
            <a:endParaRPr lang="en-US" sz="2400" b="1" dirty="0">
              <a:solidFill>
                <a:srgbClr val="262626"/>
              </a:solidFill>
              <a:effectLst/>
              <a:latin typeface="+mj-lt"/>
              <a:ea typeface="Tahoma" panose="020B0604030504040204" pitchFamily="34" charset="0"/>
              <a:cs typeface="Tahoma" panose="020B0604030504040204" pitchFamily="34" charset="0"/>
            </a:endParaRPr>
          </a:p>
        </p:txBody>
      </p:sp>
      <p:pic>
        <p:nvPicPr>
          <p:cNvPr id="8" name="Đồ họa 7">
            <a:extLst>
              <a:ext uri="{FF2B5EF4-FFF2-40B4-BE49-F238E27FC236}">
                <a16:creationId xmlns:a16="http://schemas.microsoft.com/office/drawing/2014/main" id="{9E9CF251-BEFB-7E1D-A365-FDC153E867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8848" y="4384177"/>
            <a:ext cx="3096261" cy="2524045"/>
          </a:xfrm>
          <a:prstGeom prst="rect">
            <a:avLst/>
          </a:prstGeom>
        </p:spPr>
      </p:pic>
    </p:spTree>
    <p:extLst>
      <p:ext uri="{BB962C8B-B14F-4D97-AF65-F5344CB8AC3E}">
        <p14:creationId xmlns:p14="http://schemas.microsoft.com/office/powerpoint/2010/main" val="15509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án cây 2">
            <a:extLst>
              <a:ext uri="{FF2B5EF4-FFF2-40B4-BE49-F238E27FC236}">
                <a16:creationId xmlns:a16="http://schemas.microsoft.com/office/drawing/2014/main" id="{0FDB6438-0FE9-4407-9968-12959BB61A30}"/>
              </a:ext>
            </a:extLst>
          </p:cNvPr>
          <p:cNvSpPr/>
          <p:nvPr/>
        </p:nvSpPr>
        <p:spPr>
          <a:xfrm rot="2717393">
            <a:off x="6791911" y="1145864"/>
            <a:ext cx="822184" cy="1272837"/>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0" name="Tán cây 1">
            <a:extLst>
              <a:ext uri="{FF2B5EF4-FFF2-40B4-BE49-F238E27FC236}">
                <a16:creationId xmlns:a16="http://schemas.microsoft.com/office/drawing/2014/main" id="{1F0EFF6C-9AD3-41D3-8AD5-538567E4341D}"/>
              </a:ext>
            </a:extLst>
          </p:cNvPr>
          <p:cNvSpPr/>
          <p:nvPr/>
        </p:nvSpPr>
        <p:spPr>
          <a:xfrm rot="19139572">
            <a:off x="4485935" y="1129704"/>
            <a:ext cx="785324" cy="1441961"/>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2" name="Tán cây 2.2">
            <a:extLst>
              <a:ext uri="{FF2B5EF4-FFF2-40B4-BE49-F238E27FC236}">
                <a16:creationId xmlns:a16="http://schemas.microsoft.com/office/drawing/2014/main" id="{B4A7C1A7-8C53-4662-9F5F-4AFDF4DBB966}"/>
              </a:ext>
            </a:extLst>
          </p:cNvPr>
          <p:cNvSpPr/>
          <p:nvPr/>
        </p:nvSpPr>
        <p:spPr>
          <a:xfrm>
            <a:off x="5698529" y="-64380"/>
            <a:ext cx="1098977" cy="1730203"/>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1" name="Thân cây 1">
            <a:extLst>
              <a:ext uri="{FF2B5EF4-FFF2-40B4-BE49-F238E27FC236}">
                <a16:creationId xmlns:a16="http://schemas.microsoft.com/office/drawing/2014/main" id="{CABD04C6-CF5C-4157-A3E5-477449EEE999}"/>
              </a:ext>
            </a:extLst>
          </p:cNvPr>
          <p:cNvSpPr/>
          <p:nvPr/>
        </p:nvSpPr>
        <p:spPr>
          <a:xfrm rot="18926535">
            <a:off x="4998469" y="1655952"/>
            <a:ext cx="211921" cy="1106498"/>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3" name="Thân cây 2.2">
            <a:extLst>
              <a:ext uri="{FF2B5EF4-FFF2-40B4-BE49-F238E27FC236}">
                <a16:creationId xmlns:a16="http://schemas.microsoft.com/office/drawing/2014/main" id="{DD14FD88-B9A6-44B3-9008-02BE6174227D}"/>
              </a:ext>
            </a:extLst>
          </p:cNvPr>
          <p:cNvSpPr/>
          <p:nvPr/>
        </p:nvSpPr>
        <p:spPr>
          <a:xfrm>
            <a:off x="5935436" y="701630"/>
            <a:ext cx="274475" cy="1603437"/>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5" name="Thân cây 2">
            <a:extLst>
              <a:ext uri="{FF2B5EF4-FFF2-40B4-BE49-F238E27FC236}">
                <a16:creationId xmlns:a16="http://schemas.microsoft.com/office/drawing/2014/main" id="{3DBE3C79-D2D7-48F8-8E84-62E62D50FC1F}"/>
              </a:ext>
            </a:extLst>
          </p:cNvPr>
          <p:cNvSpPr/>
          <p:nvPr/>
        </p:nvSpPr>
        <p:spPr>
          <a:xfrm rot="2726381">
            <a:off x="6779704" y="1474840"/>
            <a:ext cx="211865" cy="125228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26" name="Group 125">
            <a:extLst>
              <a:ext uri="{FF2B5EF4-FFF2-40B4-BE49-F238E27FC236}">
                <a16:creationId xmlns:a16="http://schemas.microsoft.com/office/drawing/2014/main" id="{A475E057-C4BF-4245-A6E1-39C0AAA3784E}"/>
              </a:ext>
            </a:extLst>
          </p:cNvPr>
          <p:cNvGrpSpPr/>
          <p:nvPr/>
        </p:nvGrpSpPr>
        <p:grpSpPr>
          <a:xfrm rot="8037132" flipH="1">
            <a:off x="7204942" y="3783232"/>
            <a:ext cx="372561" cy="704801"/>
            <a:chOff x="6156878" y="1263490"/>
            <a:chExt cx="2445840" cy="5564834"/>
          </a:xfrm>
          <a:solidFill>
            <a:schemeClr val="tx1">
              <a:lumMod val="65000"/>
              <a:lumOff val="35000"/>
              <a:alpha val="60000"/>
            </a:schemeClr>
          </a:solidFill>
        </p:grpSpPr>
        <p:sp>
          <p:nvSpPr>
            <p:cNvPr id="127" name="Rectangle 126">
              <a:extLst>
                <a:ext uri="{FF2B5EF4-FFF2-40B4-BE49-F238E27FC236}">
                  <a16:creationId xmlns:a16="http://schemas.microsoft.com/office/drawing/2014/main" id="{63E98507-1101-4D9A-9C34-67F5661DB88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8" name="Rectangle 127">
              <a:extLst>
                <a:ext uri="{FF2B5EF4-FFF2-40B4-BE49-F238E27FC236}">
                  <a16:creationId xmlns:a16="http://schemas.microsoft.com/office/drawing/2014/main" id="{A6344960-95A4-401A-A093-B23540AF4346}"/>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D256E960-3947-4AB8-BDE4-6C9C84245EA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6CB228C5-A03B-43FE-8AAE-AD887F7F46A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915BDBE8-7C34-4B5A-B001-DF623343329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6FC9C319-DCB0-464E-BFAC-7CDE7DB450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C4A71810-5182-46C3-A9D4-8C3DE6E2363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7A448B07-AC7C-43D0-BFC7-75AB8CAD221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1E4BC84C-2FF8-460F-9462-71C508DB89C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0B9A351E-225F-4D0A-B4DA-0C383022C28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547F4730-DEB5-4EF0-B1D0-F44BA00530A1}"/>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CD1C6139-26A8-4790-B99E-5FAE29B9443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9" name="Rectangle 138">
              <a:extLst>
                <a:ext uri="{FF2B5EF4-FFF2-40B4-BE49-F238E27FC236}">
                  <a16:creationId xmlns:a16="http://schemas.microsoft.com/office/drawing/2014/main" id="{F2C3014B-A2FE-4B64-B533-6DD9E699347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Rectangle 139">
              <a:extLst>
                <a:ext uri="{FF2B5EF4-FFF2-40B4-BE49-F238E27FC236}">
                  <a16:creationId xmlns:a16="http://schemas.microsoft.com/office/drawing/2014/main" id="{2D065BD2-9B90-430C-9CAE-5D36313CB97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1" name="Rectangle 140">
              <a:extLst>
                <a:ext uri="{FF2B5EF4-FFF2-40B4-BE49-F238E27FC236}">
                  <a16:creationId xmlns:a16="http://schemas.microsoft.com/office/drawing/2014/main" id="{95269B16-C725-4CA7-810F-60E9DC253E9E}"/>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Rectangle 141">
              <a:extLst>
                <a:ext uri="{FF2B5EF4-FFF2-40B4-BE49-F238E27FC236}">
                  <a16:creationId xmlns:a16="http://schemas.microsoft.com/office/drawing/2014/main" id="{FB28C5EE-5B8A-4174-9D8F-5084B3BEB740}"/>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2" name="Group 91">
            <a:extLst>
              <a:ext uri="{FF2B5EF4-FFF2-40B4-BE49-F238E27FC236}">
                <a16:creationId xmlns:a16="http://schemas.microsoft.com/office/drawing/2014/main" id="{A66F0A14-3FC3-487D-B2CB-6F3C9AA470F2}"/>
              </a:ext>
            </a:extLst>
          </p:cNvPr>
          <p:cNvGrpSpPr/>
          <p:nvPr/>
        </p:nvGrpSpPr>
        <p:grpSpPr>
          <a:xfrm rot="8111428" flipH="1">
            <a:off x="6906674" y="4005517"/>
            <a:ext cx="579246" cy="1014276"/>
            <a:chOff x="6156879" y="1263490"/>
            <a:chExt cx="2445841" cy="5564834"/>
          </a:xfrm>
          <a:solidFill>
            <a:srgbClr val="7F7F7F">
              <a:alpha val="60000"/>
            </a:srgbClr>
          </a:solidFill>
        </p:grpSpPr>
        <p:sp>
          <p:nvSpPr>
            <p:cNvPr id="93" name="Rectangle 92">
              <a:extLst>
                <a:ext uri="{FF2B5EF4-FFF2-40B4-BE49-F238E27FC236}">
                  <a16:creationId xmlns:a16="http://schemas.microsoft.com/office/drawing/2014/main" id="{5041D0DC-BEEB-4575-B68C-14DA7CCE0B82}"/>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3951BAD7-1AC9-4F58-9FB9-75AC5042ED4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BE3D4923-4E04-4BC4-82A8-D02AE1BE1EF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D6BBE144-6E90-4558-8F83-CBFF27F3E79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12BF2D69-8918-41D7-92FF-0144FF02EE6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550096D3-67CA-496F-B942-FE5642E7274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9435CFBB-E57D-4BDC-AB24-F042EACBEA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EE2DB56A-0551-4B8A-BB07-8A30D876EF1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8FB11034-E64B-4987-8075-57B4AD34FF8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DD24FD83-235D-4E1E-9D7F-EC4220EC581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890BD061-1BD7-42EE-8E8D-DACCDCAFB6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6E1DADCF-AC5B-48B3-B891-5904D06413C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F9A9562E-A01C-4EA7-A46C-F12516975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73DE3BF2-3FCA-47A6-8AFF-FB5D488CB2D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C9932847-C998-4613-A6F1-E60DF3514384}"/>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7CAE187C-0DA8-4F0E-9BB9-C185E623E0F1}"/>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43" name="Group 142">
            <a:extLst>
              <a:ext uri="{FF2B5EF4-FFF2-40B4-BE49-F238E27FC236}">
                <a16:creationId xmlns:a16="http://schemas.microsoft.com/office/drawing/2014/main" id="{922BB7A2-7D71-40E9-9671-A988AC26ABF0}"/>
              </a:ext>
            </a:extLst>
          </p:cNvPr>
          <p:cNvGrpSpPr/>
          <p:nvPr/>
        </p:nvGrpSpPr>
        <p:grpSpPr>
          <a:xfrm rot="13615170" flipH="1">
            <a:off x="5020840" y="4373916"/>
            <a:ext cx="413835" cy="1014276"/>
            <a:chOff x="6156879" y="1263490"/>
            <a:chExt cx="2445841" cy="5564834"/>
          </a:xfrm>
          <a:solidFill>
            <a:schemeClr val="tx2">
              <a:lumMod val="60000"/>
              <a:lumOff val="40000"/>
              <a:alpha val="60000"/>
            </a:schemeClr>
          </a:solidFill>
        </p:grpSpPr>
        <p:sp>
          <p:nvSpPr>
            <p:cNvPr id="144" name="Rectangle 143">
              <a:extLst>
                <a:ext uri="{FF2B5EF4-FFF2-40B4-BE49-F238E27FC236}">
                  <a16:creationId xmlns:a16="http://schemas.microsoft.com/office/drawing/2014/main" id="{B6A3879F-5330-421E-8C49-E59B20657ACF}"/>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5" name="Rectangle 144">
              <a:extLst>
                <a:ext uri="{FF2B5EF4-FFF2-40B4-BE49-F238E27FC236}">
                  <a16:creationId xmlns:a16="http://schemas.microsoft.com/office/drawing/2014/main" id="{DCE59C60-F664-41C5-9738-E4036B16CB5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6" name="Rectangle 145">
              <a:extLst>
                <a:ext uri="{FF2B5EF4-FFF2-40B4-BE49-F238E27FC236}">
                  <a16:creationId xmlns:a16="http://schemas.microsoft.com/office/drawing/2014/main" id="{72884A8B-889A-4B30-9D84-E47107C60358}"/>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7" name="Rectangle 146">
              <a:extLst>
                <a:ext uri="{FF2B5EF4-FFF2-40B4-BE49-F238E27FC236}">
                  <a16:creationId xmlns:a16="http://schemas.microsoft.com/office/drawing/2014/main" id="{155F4C3A-525F-4BE8-A606-53994529B45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8" name="Rectangle 147">
              <a:extLst>
                <a:ext uri="{FF2B5EF4-FFF2-40B4-BE49-F238E27FC236}">
                  <a16:creationId xmlns:a16="http://schemas.microsoft.com/office/drawing/2014/main" id="{0E8B0D83-415C-46F2-9E1B-D59E5850A63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9" name="Rectangle 148">
              <a:extLst>
                <a:ext uri="{FF2B5EF4-FFF2-40B4-BE49-F238E27FC236}">
                  <a16:creationId xmlns:a16="http://schemas.microsoft.com/office/drawing/2014/main" id="{EA16A0B3-6E50-4087-81CB-B9D4DF283EC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0" name="Rectangle 149">
              <a:extLst>
                <a:ext uri="{FF2B5EF4-FFF2-40B4-BE49-F238E27FC236}">
                  <a16:creationId xmlns:a16="http://schemas.microsoft.com/office/drawing/2014/main" id="{9620BB71-A787-4C90-A6A5-623D78088565}"/>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1" name="Rectangle 150">
              <a:extLst>
                <a:ext uri="{FF2B5EF4-FFF2-40B4-BE49-F238E27FC236}">
                  <a16:creationId xmlns:a16="http://schemas.microsoft.com/office/drawing/2014/main" id="{8E81DE9C-6B56-4C7A-9BD0-3D2A7802A234}"/>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2" name="Rectangle 151">
              <a:extLst>
                <a:ext uri="{FF2B5EF4-FFF2-40B4-BE49-F238E27FC236}">
                  <a16:creationId xmlns:a16="http://schemas.microsoft.com/office/drawing/2014/main" id="{30B531D8-D3FA-494F-8CFD-8D392867B7E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3" name="Rectangle 152">
              <a:extLst>
                <a:ext uri="{FF2B5EF4-FFF2-40B4-BE49-F238E27FC236}">
                  <a16:creationId xmlns:a16="http://schemas.microsoft.com/office/drawing/2014/main" id="{9BCD11A9-22E3-4B97-92A9-D48FA228D52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4" name="Rectangle 153">
              <a:extLst>
                <a:ext uri="{FF2B5EF4-FFF2-40B4-BE49-F238E27FC236}">
                  <a16:creationId xmlns:a16="http://schemas.microsoft.com/office/drawing/2014/main" id="{23EFD286-A81A-4491-BF97-3879038387FA}"/>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5" name="Rectangle 154">
              <a:extLst>
                <a:ext uri="{FF2B5EF4-FFF2-40B4-BE49-F238E27FC236}">
                  <a16:creationId xmlns:a16="http://schemas.microsoft.com/office/drawing/2014/main" id="{2FAC1A77-C5BC-4FC5-8131-A5E5784084D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6" name="Rectangle 155">
              <a:extLst>
                <a:ext uri="{FF2B5EF4-FFF2-40B4-BE49-F238E27FC236}">
                  <a16:creationId xmlns:a16="http://schemas.microsoft.com/office/drawing/2014/main" id="{8B52088A-C03E-45A1-B572-B6E5278D21D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7" name="Rectangle 156">
              <a:extLst>
                <a:ext uri="{FF2B5EF4-FFF2-40B4-BE49-F238E27FC236}">
                  <a16:creationId xmlns:a16="http://schemas.microsoft.com/office/drawing/2014/main" id="{3C4B9F2D-43D6-4970-9676-5DA465E0E365}"/>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8" name="Rectangle 157">
              <a:extLst>
                <a:ext uri="{FF2B5EF4-FFF2-40B4-BE49-F238E27FC236}">
                  <a16:creationId xmlns:a16="http://schemas.microsoft.com/office/drawing/2014/main" id="{E4D13033-C97C-4DE8-9A32-3DE15A2999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9" name="Rectangle 158">
              <a:extLst>
                <a:ext uri="{FF2B5EF4-FFF2-40B4-BE49-F238E27FC236}">
                  <a16:creationId xmlns:a16="http://schemas.microsoft.com/office/drawing/2014/main" id="{29FAE846-B5EE-4EF1-B4BA-A4149B0DE7D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09" name="Group 108">
            <a:extLst>
              <a:ext uri="{FF2B5EF4-FFF2-40B4-BE49-F238E27FC236}">
                <a16:creationId xmlns:a16="http://schemas.microsoft.com/office/drawing/2014/main" id="{6037AF96-48DD-4E9F-984A-42D73E6C1C9C}"/>
              </a:ext>
            </a:extLst>
          </p:cNvPr>
          <p:cNvGrpSpPr/>
          <p:nvPr/>
        </p:nvGrpSpPr>
        <p:grpSpPr>
          <a:xfrm rot="10800000" flipH="1">
            <a:off x="5857816" y="4691910"/>
            <a:ext cx="579246" cy="1452845"/>
            <a:chOff x="6156878" y="1263490"/>
            <a:chExt cx="2445840" cy="5564834"/>
          </a:xfrm>
          <a:solidFill>
            <a:schemeClr val="tx1">
              <a:lumMod val="95000"/>
              <a:lumOff val="5000"/>
              <a:alpha val="60000"/>
            </a:schemeClr>
          </a:solidFill>
        </p:grpSpPr>
        <p:sp>
          <p:nvSpPr>
            <p:cNvPr id="110" name="Rectangle 109">
              <a:extLst>
                <a:ext uri="{FF2B5EF4-FFF2-40B4-BE49-F238E27FC236}">
                  <a16:creationId xmlns:a16="http://schemas.microsoft.com/office/drawing/2014/main" id="{D39C4261-2C39-4F97-9D41-31ACB4C19C9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07BDA8F3-C677-4533-AC2C-407765D6877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0E400D0B-216F-49DD-958C-89B81FB6992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90B12980-A401-41AD-B987-624581EED6E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C967E087-AA75-48FF-90E6-8E6A9B6DAD34}"/>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EDB08036-4113-4BAF-9818-C41FF4D9EFB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0056B1EC-FEAA-40BF-96A2-1442FA19318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C90C4BDD-25EF-4093-8FD0-60FFBF409DD1}"/>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53977E46-2FA9-4090-9DD2-1C4278DB431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A54BD11F-F2D7-41EB-95C9-EA7BC7108683}"/>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8CC3B567-C510-4051-BB96-475BAEC04C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C14EE67B-34E0-405F-AD9E-BC45A09661C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C1643848-8DA3-41E2-90C6-EBCAF1BC063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5EF24E48-316E-48A4-AAF1-2DE94B3DADD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80E46645-F122-4F54-873F-4C8C6DB81A3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11E5F1CE-1FFA-4CC7-A160-36EC5BBB96A3}"/>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72" name="Group 71">
            <a:extLst>
              <a:ext uri="{FF2B5EF4-FFF2-40B4-BE49-F238E27FC236}">
                <a16:creationId xmlns:a16="http://schemas.microsoft.com/office/drawing/2014/main" id="{66116391-61C2-44A5-B077-35EC4554CBC2}"/>
              </a:ext>
            </a:extLst>
          </p:cNvPr>
          <p:cNvGrpSpPr/>
          <p:nvPr/>
        </p:nvGrpSpPr>
        <p:grpSpPr>
          <a:xfrm rot="8364552" flipH="1">
            <a:off x="7253142" y="4106665"/>
            <a:ext cx="682952" cy="3167066"/>
            <a:chOff x="10458385" y="595308"/>
            <a:chExt cx="1350499" cy="6262692"/>
          </a:xfrm>
        </p:grpSpPr>
        <p:sp>
          <p:nvSpPr>
            <p:cNvPr id="73" name="Freeform: Shape 72">
              <a:extLst>
                <a:ext uri="{FF2B5EF4-FFF2-40B4-BE49-F238E27FC236}">
                  <a16:creationId xmlns:a16="http://schemas.microsoft.com/office/drawing/2014/main" id="{21D0294F-87A8-48C2-88CF-D7952EE22BE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4167D103-0981-47FB-BA46-043D4D30114D}"/>
                </a:ext>
              </a:extLst>
            </p:cNvPr>
            <p:cNvCxnSpPr>
              <a:endCxn id="7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3F3BB17-5C9C-471A-9E06-33E441AD27D7}"/>
              </a:ext>
            </a:extLst>
          </p:cNvPr>
          <p:cNvGrpSpPr/>
          <p:nvPr/>
        </p:nvGrpSpPr>
        <p:grpSpPr>
          <a:xfrm rot="13430355">
            <a:off x="4793740" y="4440536"/>
            <a:ext cx="595635" cy="2241355"/>
            <a:chOff x="8269148" y="2257243"/>
            <a:chExt cx="1233691" cy="4642338"/>
          </a:xfrm>
          <a:solidFill>
            <a:srgbClr val="3B3838"/>
          </a:solidFill>
        </p:grpSpPr>
        <p:sp>
          <p:nvSpPr>
            <p:cNvPr id="70" name="Freeform: Shape 69">
              <a:extLst>
                <a:ext uri="{FF2B5EF4-FFF2-40B4-BE49-F238E27FC236}">
                  <a16:creationId xmlns:a16="http://schemas.microsoft.com/office/drawing/2014/main" id="{2F9C2180-9D75-470D-B928-A735F65AF027}"/>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Freeform: Shape 70">
              <a:extLst>
                <a:ext uri="{FF2B5EF4-FFF2-40B4-BE49-F238E27FC236}">
                  <a16:creationId xmlns:a16="http://schemas.microsoft.com/office/drawing/2014/main" id="{D3E90254-A3A5-4CC9-BFD2-EA205632873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6" name="!!aaa">
            <a:extLst>
              <a:ext uri="{FF2B5EF4-FFF2-40B4-BE49-F238E27FC236}">
                <a16:creationId xmlns:a16="http://schemas.microsoft.com/office/drawing/2014/main" id="{13C998DF-A0F2-4421-8866-DDE07412BD7D}"/>
              </a:ext>
            </a:extLst>
          </p:cNvPr>
          <p:cNvSpPr/>
          <p:nvPr/>
        </p:nvSpPr>
        <p:spPr>
          <a:xfrm rot="10800000">
            <a:off x="11260102" y="6029601"/>
            <a:ext cx="672597" cy="672597"/>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Isosceles Triangle 6">
            <a:extLst>
              <a:ext uri="{FF2B5EF4-FFF2-40B4-BE49-F238E27FC236}">
                <a16:creationId xmlns:a16="http://schemas.microsoft.com/office/drawing/2014/main" id="{16183529-835E-48EF-98D3-A47022A44902}"/>
              </a:ext>
            </a:extLst>
          </p:cNvPr>
          <p:cNvSpPr/>
          <p:nvPr/>
        </p:nvSpPr>
        <p:spPr>
          <a:xfrm rot="9209371">
            <a:off x="612543" y="547988"/>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Moon 56">
            <a:extLst>
              <a:ext uri="{FF2B5EF4-FFF2-40B4-BE49-F238E27FC236}">
                <a16:creationId xmlns:a16="http://schemas.microsoft.com/office/drawing/2014/main" id="{E7A16768-0634-4208-9D99-C78474FE0DB3}"/>
              </a:ext>
            </a:extLst>
          </p:cNvPr>
          <p:cNvSpPr/>
          <p:nvPr/>
        </p:nvSpPr>
        <p:spPr>
          <a:xfrm rot="13100699" flipH="1">
            <a:off x="754430" y="-1083912"/>
            <a:ext cx="591321" cy="1023877"/>
          </a:xfrm>
          <a:prstGeom prst="mo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Star: 5 Points 57">
            <a:extLst>
              <a:ext uri="{FF2B5EF4-FFF2-40B4-BE49-F238E27FC236}">
                <a16:creationId xmlns:a16="http://schemas.microsoft.com/office/drawing/2014/main" id="{A89D112A-B07D-479C-A46C-DD90BFBAB28C}"/>
              </a:ext>
            </a:extLst>
          </p:cNvPr>
          <p:cNvSpPr/>
          <p:nvPr/>
        </p:nvSpPr>
        <p:spPr>
          <a:xfrm rot="13925437">
            <a:off x="4433378" y="-247263"/>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Star: 5 Points 58">
            <a:extLst>
              <a:ext uri="{FF2B5EF4-FFF2-40B4-BE49-F238E27FC236}">
                <a16:creationId xmlns:a16="http://schemas.microsoft.com/office/drawing/2014/main" id="{17E20B99-4D9C-4C75-8BA1-84AA61611A60}"/>
              </a:ext>
            </a:extLst>
          </p:cNvPr>
          <p:cNvSpPr/>
          <p:nvPr/>
        </p:nvSpPr>
        <p:spPr>
          <a:xfrm rot="12508180">
            <a:off x="2860075" y="-247262"/>
            <a:ext cx="206698" cy="206698"/>
          </a:xfrm>
          <a:prstGeom prst="star5">
            <a:avLst>
              <a:gd name="adj" fmla="val 19098"/>
              <a:gd name="hf" fmla="val 105146"/>
              <a:gd name="vf" fmla="val 11055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Star: 5 Points 59">
            <a:extLst>
              <a:ext uri="{FF2B5EF4-FFF2-40B4-BE49-F238E27FC236}">
                <a16:creationId xmlns:a16="http://schemas.microsoft.com/office/drawing/2014/main" id="{4795BE87-1CA3-428C-ADA0-EA2D775D89F0}"/>
              </a:ext>
            </a:extLst>
          </p:cNvPr>
          <p:cNvSpPr/>
          <p:nvPr/>
        </p:nvSpPr>
        <p:spPr>
          <a:xfrm rot="14084952">
            <a:off x="2189921" y="-270004"/>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Star: 5 Points 60">
            <a:extLst>
              <a:ext uri="{FF2B5EF4-FFF2-40B4-BE49-F238E27FC236}">
                <a16:creationId xmlns:a16="http://schemas.microsoft.com/office/drawing/2014/main" id="{84FCB66F-53F6-4B46-B3D1-EC24ECC48DE6}"/>
              </a:ext>
            </a:extLst>
          </p:cNvPr>
          <p:cNvSpPr/>
          <p:nvPr/>
        </p:nvSpPr>
        <p:spPr>
          <a:xfrm rot="12006961">
            <a:off x="3822660" y="-247262"/>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Star: 5 Points 61">
            <a:extLst>
              <a:ext uri="{FF2B5EF4-FFF2-40B4-BE49-F238E27FC236}">
                <a16:creationId xmlns:a16="http://schemas.microsoft.com/office/drawing/2014/main" id="{3555715B-D15C-4228-ADF7-20924107519C}"/>
              </a:ext>
            </a:extLst>
          </p:cNvPr>
          <p:cNvSpPr/>
          <p:nvPr/>
        </p:nvSpPr>
        <p:spPr>
          <a:xfrm rot="10532622">
            <a:off x="1808852" y="-268620"/>
            <a:ext cx="206698" cy="206698"/>
          </a:xfrm>
          <a:prstGeom prst="star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5" name="Group 74">
            <a:extLst>
              <a:ext uri="{FF2B5EF4-FFF2-40B4-BE49-F238E27FC236}">
                <a16:creationId xmlns:a16="http://schemas.microsoft.com/office/drawing/2014/main" id="{D0F41974-4B26-487C-800D-AC02DCEE15F4}"/>
              </a:ext>
            </a:extLst>
          </p:cNvPr>
          <p:cNvGrpSpPr/>
          <p:nvPr/>
        </p:nvGrpSpPr>
        <p:grpSpPr>
          <a:xfrm rot="13586241" flipH="1">
            <a:off x="4745107" y="4167834"/>
            <a:ext cx="532145" cy="704801"/>
            <a:chOff x="6156878" y="1263490"/>
            <a:chExt cx="2445840" cy="5564834"/>
          </a:xfrm>
          <a:solidFill>
            <a:schemeClr val="tx1">
              <a:lumMod val="65000"/>
              <a:lumOff val="35000"/>
              <a:alpha val="60000"/>
            </a:schemeClr>
          </a:solidFill>
        </p:grpSpPr>
        <p:sp>
          <p:nvSpPr>
            <p:cNvPr id="76" name="Rectangle 75">
              <a:extLst>
                <a:ext uri="{FF2B5EF4-FFF2-40B4-BE49-F238E27FC236}">
                  <a16:creationId xmlns:a16="http://schemas.microsoft.com/office/drawing/2014/main" id="{9DDE6D7B-EF11-4317-A6E7-83185004ECD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Rectangle 76">
              <a:extLst>
                <a:ext uri="{FF2B5EF4-FFF2-40B4-BE49-F238E27FC236}">
                  <a16:creationId xmlns:a16="http://schemas.microsoft.com/office/drawing/2014/main" id="{164E3699-036C-4C12-B7B7-AD3C527F405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81BBD318-7EAE-47F7-83AD-51BF1659B21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Rectangle 78">
              <a:extLst>
                <a:ext uri="{FF2B5EF4-FFF2-40B4-BE49-F238E27FC236}">
                  <a16:creationId xmlns:a16="http://schemas.microsoft.com/office/drawing/2014/main" id="{E6B069C7-043B-4C4B-8168-4B3EDF8298D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0" name="Rectangle 79">
              <a:extLst>
                <a:ext uri="{FF2B5EF4-FFF2-40B4-BE49-F238E27FC236}">
                  <a16:creationId xmlns:a16="http://schemas.microsoft.com/office/drawing/2014/main" id="{57B392BE-D01B-4660-A80D-810DDCFCBDB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5E164118-42D5-45DA-BC7E-27026B10C95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Rectangle 81">
              <a:extLst>
                <a:ext uri="{FF2B5EF4-FFF2-40B4-BE49-F238E27FC236}">
                  <a16:creationId xmlns:a16="http://schemas.microsoft.com/office/drawing/2014/main" id="{BBCAAB2B-9D17-4705-B700-66269DF4D9F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Rectangle 82">
              <a:extLst>
                <a:ext uri="{FF2B5EF4-FFF2-40B4-BE49-F238E27FC236}">
                  <a16:creationId xmlns:a16="http://schemas.microsoft.com/office/drawing/2014/main" id="{DDA06151-B4B1-401D-B34B-F276F5B3B8F9}"/>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Rectangle 83">
              <a:extLst>
                <a:ext uri="{FF2B5EF4-FFF2-40B4-BE49-F238E27FC236}">
                  <a16:creationId xmlns:a16="http://schemas.microsoft.com/office/drawing/2014/main" id="{592EF847-FC29-49CA-9C0E-8D9B423EB7C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Rectangle 84">
              <a:extLst>
                <a:ext uri="{FF2B5EF4-FFF2-40B4-BE49-F238E27FC236}">
                  <a16:creationId xmlns:a16="http://schemas.microsoft.com/office/drawing/2014/main" id="{29E87DAE-7C2B-46A1-BAB2-D1D7AB9D11E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6" name="Rectangle 85">
              <a:extLst>
                <a:ext uri="{FF2B5EF4-FFF2-40B4-BE49-F238E27FC236}">
                  <a16:creationId xmlns:a16="http://schemas.microsoft.com/office/drawing/2014/main" id="{0E23D669-23FD-472E-A3FB-5F3086BB72A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7" name="Rectangle 86">
              <a:extLst>
                <a:ext uri="{FF2B5EF4-FFF2-40B4-BE49-F238E27FC236}">
                  <a16:creationId xmlns:a16="http://schemas.microsoft.com/office/drawing/2014/main" id="{A3D4DFF3-51EB-4127-B1C9-16DD544BC81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8" name="Rectangle 87">
              <a:extLst>
                <a:ext uri="{FF2B5EF4-FFF2-40B4-BE49-F238E27FC236}">
                  <a16:creationId xmlns:a16="http://schemas.microsoft.com/office/drawing/2014/main" id="{FA1F48C0-E92B-422B-B767-F5167080520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Rectangle 88">
              <a:extLst>
                <a:ext uri="{FF2B5EF4-FFF2-40B4-BE49-F238E27FC236}">
                  <a16:creationId xmlns:a16="http://schemas.microsoft.com/office/drawing/2014/main" id="{062A5FA9-2685-46BA-841B-32575944C3D6}"/>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20650837-DBBF-45A4-BAD1-0F3C44CEAF9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5B0F5CBD-8A1B-4063-B73B-3D44A272E49D}"/>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cxnSp>
        <p:nvCxnSpPr>
          <p:cNvPr id="166" name="Straight Connector 165">
            <a:extLst>
              <a:ext uri="{FF2B5EF4-FFF2-40B4-BE49-F238E27FC236}">
                <a16:creationId xmlns:a16="http://schemas.microsoft.com/office/drawing/2014/main" id="{B369659C-5925-4420-A529-F7DB87CCE30D}"/>
              </a:ext>
            </a:extLst>
          </p:cNvPr>
          <p:cNvCxnSpPr>
            <a:cxnSpLocks/>
          </p:cNvCxnSpPr>
          <p:nvPr/>
        </p:nvCxnSpPr>
        <p:spPr>
          <a:xfrm>
            <a:off x="3236050" y="-488405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87B6D53-ABC0-43DC-8707-6FB45F4FF311}"/>
              </a:ext>
            </a:extLst>
          </p:cNvPr>
          <p:cNvCxnSpPr>
            <a:cxnSpLocks/>
          </p:cNvCxnSpPr>
          <p:nvPr/>
        </p:nvCxnSpPr>
        <p:spPr>
          <a:xfrm>
            <a:off x="6096000" y="6858000"/>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D98C70A-3CFE-4839-B273-DCCC8456C4B2}"/>
              </a:ext>
            </a:extLst>
          </p:cNvPr>
          <p:cNvCxnSpPr>
            <a:cxnSpLocks/>
          </p:cNvCxnSpPr>
          <p:nvPr/>
        </p:nvCxnSpPr>
        <p:spPr>
          <a:xfrm>
            <a:off x="9047570" y="-4891675"/>
            <a:ext cx="0" cy="4837471"/>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85" name="Picture 184">
            <a:extLst>
              <a:ext uri="{FF2B5EF4-FFF2-40B4-BE49-F238E27FC236}">
                <a16:creationId xmlns:a16="http://schemas.microsoft.com/office/drawing/2014/main" id="{4054E71B-0FCC-4BF6-94E2-507193C4C942}"/>
              </a:ext>
            </a:extLst>
          </p:cNvPr>
          <p:cNvPicPr>
            <a:picLocks noChangeAspect="1"/>
          </p:cNvPicPr>
          <p:nvPr/>
        </p:nvPicPr>
        <p:blipFill>
          <a:blip r:embed="rId3"/>
          <a:stretch>
            <a:fillRect/>
          </a:stretch>
        </p:blipFill>
        <p:spPr>
          <a:xfrm rot="7604733">
            <a:off x="318101" y="-1050363"/>
            <a:ext cx="979606" cy="979606"/>
          </a:xfrm>
          <a:prstGeom prst="rect">
            <a:avLst/>
          </a:prstGeom>
        </p:spPr>
      </p:pic>
      <p:pic>
        <p:nvPicPr>
          <p:cNvPr id="186" name="Picture 185">
            <a:extLst>
              <a:ext uri="{FF2B5EF4-FFF2-40B4-BE49-F238E27FC236}">
                <a16:creationId xmlns:a16="http://schemas.microsoft.com/office/drawing/2014/main" id="{4983AFBE-DCFA-4EF6-A50C-204E0FB67532}"/>
              </a:ext>
            </a:extLst>
          </p:cNvPr>
          <p:cNvPicPr>
            <a:picLocks noChangeAspect="1"/>
          </p:cNvPicPr>
          <p:nvPr/>
        </p:nvPicPr>
        <p:blipFill>
          <a:blip r:embed="rId3"/>
          <a:stretch>
            <a:fillRect/>
          </a:stretch>
        </p:blipFill>
        <p:spPr>
          <a:xfrm rot="3139799">
            <a:off x="1436760" y="-529115"/>
            <a:ext cx="591062" cy="591062"/>
          </a:xfrm>
          <a:prstGeom prst="rect">
            <a:avLst/>
          </a:prstGeom>
        </p:spPr>
      </p:pic>
      <p:pic>
        <p:nvPicPr>
          <p:cNvPr id="187" name="Picture 186">
            <a:extLst>
              <a:ext uri="{FF2B5EF4-FFF2-40B4-BE49-F238E27FC236}">
                <a16:creationId xmlns:a16="http://schemas.microsoft.com/office/drawing/2014/main" id="{66675CDD-66EF-4C7F-B001-AB8EC2A97AE3}"/>
              </a:ext>
            </a:extLst>
          </p:cNvPr>
          <p:cNvPicPr>
            <a:picLocks noChangeAspect="1"/>
          </p:cNvPicPr>
          <p:nvPr/>
        </p:nvPicPr>
        <p:blipFill>
          <a:blip r:embed="rId3"/>
          <a:stretch>
            <a:fillRect/>
          </a:stretch>
        </p:blipFill>
        <p:spPr>
          <a:xfrm rot="3595972" flipV="1">
            <a:off x="2272140" y="-804869"/>
            <a:ext cx="818568" cy="818568"/>
          </a:xfrm>
          <a:prstGeom prst="rect">
            <a:avLst/>
          </a:prstGeom>
        </p:spPr>
      </p:pic>
      <p:pic>
        <p:nvPicPr>
          <p:cNvPr id="188" name="Picture 187">
            <a:extLst>
              <a:ext uri="{FF2B5EF4-FFF2-40B4-BE49-F238E27FC236}">
                <a16:creationId xmlns:a16="http://schemas.microsoft.com/office/drawing/2014/main" id="{2B2AC030-0A2D-44FD-A7A5-A30E0E2EC2F5}"/>
              </a:ext>
            </a:extLst>
          </p:cNvPr>
          <p:cNvPicPr>
            <a:picLocks noChangeAspect="1"/>
          </p:cNvPicPr>
          <p:nvPr/>
        </p:nvPicPr>
        <p:blipFill>
          <a:blip r:embed="rId3"/>
          <a:stretch>
            <a:fillRect/>
          </a:stretch>
        </p:blipFill>
        <p:spPr>
          <a:xfrm rot="7604733">
            <a:off x="3095532" y="-900455"/>
            <a:ext cx="979606" cy="979606"/>
          </a:xfrm>
          <a:prstGeom prst="rect">
            <a:avLst/>
          </a:prstGeom>
        </p:spPr>
      </p:pic>
      <p:pic>
        <p:nvPicPr>
          <p:cNvPr id="189" name="Picture 188">
            <a:extLst>
              <a:ext uri="{FF2B5EF4-FFF2-40B4-BE49-F238E27FC236}">
                <a16:creationId xmlns:a16="http://schemas.microsoft.com/office/drawing/2014/main" id="{C1BE8374-E564-489C-8601-4BF6314F9465}"/>
              </a:ext>
            </a:extLst>
          </p:cNvPr>
          <p:cNvPicPr>
            <a:picLocks noChangeAspect="1"/>
          </p:cNvPicPr>
          <p:nvPr/>
        </p:nvPicPr>
        <p:blipFill>
          <a:blip r:embed="rId3"/>
          <a:stretch>
            <a:fillRect/>
          </a:stretch>
        </p:blipFill>
        <p:spPr>
          <a:xfrm rot="3139799">
            <a:off x="4214421" y="-597286"/>
            <a:ext cx="591062" cy="591062"/>
          </a:xfrm>
          <a:prstGeom prst="rect">
            <a:avLst/>
          </a:prstGeom>
        </p:spPr>
      </p:pic>
      <p:pic>
        <p:nvPicPr>
          <p:cNvPr id="190" name="Picture 189">
            <a:extLst>
              <a:ext uri="{FF2B5EF4-FFF2-40B4-BE49-F238E27FC236}">
                <a16:creationId xmlns:a16="http://schemas.microsoft.com/office/drawing/2014/main" id="{17D1A0E3-9882-456D-8F2F-476FC385C5E8}"/>
              </a:ext>
            </a:extLst>
          </p:cNvPr>
          <p:cNvPicPr>
            <a:picLocks noChangeAspect="1"/>
          </p:cNvPicPr>
          <p:nvPr/>
        </p:nvPicPr>
        <p:blipFill>
          <a:blip r:embed="rId3"/>
          <a:stretch>
            <a:fillRect/>
          </a:stretch>
        </p:blipFill>
        <p:spPr>
          <a:xfrm rot="13995267" flipH="1">
            <a:off x="7755100" y="-941831"/>
            <a:ext cx="979606" cy="979606"/>
          </a:xfrm>
          <a:prstGeom prst="rect">
            <a:avLst/>
          </a:prstGeom>
        </p:spPr>
      </p:pic>
      <p:pic>
        <p:nvPicPr>
          <p:cNvPr id="191" name="Picture 190">
            <a:extLst>
              <a:ext uri="{FF2B5EF4-FFF2-40B4-BE49-F238E27FC236}">
                <a16:creationId xmlns:a16="http://schemas.microsoft.com/office/drawing/2014/main" id="{548C3B78-D7F8-4991-8BFE-8DB796C3056C}"/>
              </a:ext>
            </a:extLst>
          </p:cNvPr>
          <p:cNvPicPr>
            <a:picLocks noChangeAspect="1"/>
          </p:cNvPicPr>
          <p:nvPr/>
        </p:nvPicPr>
        <p:blipFill>
          <a:blip r:embed="rId3"/>
          <a:stretch>
            <a:fillRect/>
          </a:stretch>
        </p:blipFill>
        <p:spPr>
          <a:xfrm rot="18460201" flipH="1">
            <a:off x="8910391" y="-538217"/>
            <a:ext cx="591062" cy="591062"/>
          </a:xfrm>
          <a:prstGeom prst="rect">
            <a:avLst/>
          </a:prstGeom>
        </p:spPr>
      </p:pic>
      <p:pic>
        <p:nvPicPr>
          <p:cNvPr id="192" name="Picture 191">
            <a:extLst>
              <a:ext uri="{FF2B5EF4-FFF2-40B4-BE49-F238E27FC236}">
                <a16:creationId xmlns:a16="http://schemas.microsoft.com/office/drawing/2014/main" id="{45BB2C47-C3A3-49D1-B009-C53E85681C29}"/>
              </a:ext>
            </a:extLst>
          </p:cNvPr>
          <p:cNvPicPr>
            <a:picLocks noChangeAspect="1"/>
          </p:cNvPicPr>
          <p:nvPr/>
        </p:nvPicPr>
        <p:blipFill>
          <a:blip r:embed="rId3"/>
          <a:stretch>
            <a:fillRect/>
          </a:stretch>
        </p:blipFill>
        <p:spPr>
          <a:xfrm rot="18004028" flipH="1" flipV="1">
            <a:off x="9699995" y="-807789"/>
            <a:ext cx="818568" cy="818568"/>
          </a:xfrm>
          <a:prstGeom prst="rect">
            <a:avLst/>
          </a:prstGeom>
        </p:spPr>
      </p:pic>
      <p:pic>
        <p:nvPicPr>
          <p:cNvPr id="193" name="Picture 192">
            <a:extLst>
              <a:ext uri="{FF2B5EF4-FFF2-40B4-BE49-F238E27FC236}">
                <a16:creationId xmlns:a16="http://schemas.microsoft.com/office/drawing/2014/main" id="{F2BE46C9-8472-4863-AA3E-304335743237}"/>
              </a:ext>
            </a:extLst>
          </p:cNvPr>
          <p:cNvPicPr>
            <a:picLocks noChangeAspect="1"/>
          </p:cNvPicPr>
          <p:nvPr/>
        </p:nvPicPr>
        <p:blipFill>
          <a:blip r:embed="rId3"/>
          <a:stretch>
            <a:fillRect/>
          </a:stretch>
        </p:blipFill>
        <p:spPr>
          <a:xfrm rot="13995267" flipH="1">
            <a:off x="10529898" y="-887306"/>
            <a:ext cx="979606" cy="979606"/>
          </a:xfrm>
          <a:prstGeom prst="rect">
            <a:avLst/>
          </a:prstGeom>
        </p:spPr>
      </p:pic>
      <p:pic>
        <p:nvPicPr>
          <p:cNvPr id="194" name="Picture 193">
            <a:extLst>
              <a:ext uri="{FF2B5EF4-FFF2-40B4-BE49-F238E27FC236}">
                <a16:creationId xmlns:a16="http://schemas.microsoft.com/office/drawing/2014/main" id="{B812CC2E-8383-46CB-BA70-13139516D916}"/>
              </a:ext>
            </a:extLst>
          </p:cNvPr>
          <p:cNvPicPr>
            <a:picLocks noChangeAspect="1"/>
          </p:cNvPicPr>
          <p:nvPr/>
        </p:nvPicPr>
        <p:blipFill>
          <a:blip r:embed="rId3"/>
          <a:stretch>
            <a:fillRect/>
          </a:stretch>
        </p:blipFill>
        <p:spPr>
          <a:xfrm rot="18460201" flipH="1">
            <a:off x="11508902" y="-557033"/>
            <a:ext cx="591062" cy="591062"/>
          </a:xfrm>
          <a:prstGeom prst="rect">
            <a:avLst/>
          </a:prstGeom>
        </p:spPr>
      </p:pic>
      <p:sp>
        <p:nvSpPr>
          <p:cNvPr id="169" name="!!vbn">
            <a:extLst>
              <a:ext uri="{FF2B5EF4-FFF2-40B4-BE49-F238E27FC236}">
                <a16:creationId xmlns:a16="http://schemas.microsoft.com/office/drawing/2014/main" id="{E58ABBEF-0538-4BC9-AFF0-438FA0D2525C}"/>
              </a:ext>
            </a:extLst>
          </p:cNvPr>
          <p:cNvSpPr/>
          <p:nvPr/>
        </p:nvSpPr>
        <p:spPr>
          <a:xfrm rot="10800000">
            <a:off x="6270902" y="16246360"/>
            <a:ext cx="2410129" cy="4510147"/>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0" name="!!vvv">
            <a:extLst>
              <a:ext uri="{FF2B5EF4-FFF2-40B4-BE49-F238E27FC236}">
                <a16:creationId xmlns:a16="http://schemas.microsoft.com/office/drawing/2014/main" id="{32608CBD-19C0-42B4-8C1A-8FFD41672681}"/>
              </a:ext>
            </a:extLst>
          </p:cNvPr>
          <p:cNvSpPr/>
          <p:nvPr/>
        </p:nvSpPr>
        <p:spPr>
          <a:xfrm rot="5400000">
            <a:off x="-507846" y="8182213"/>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1" name="!!sdes">
            <a:extLst>
              <a:ext uri="{FF2B5EF4-FFF2-40B4-BE49-F238E27FC236}">
                <a16:creationId xmlns:a16="http://schemas.microsoft.com/office/drawing/2014/main" id="{CD8E3108-2DC7-461D-BF23-087FF52602D5}"/>
              </a:ext>
            </a:extLst>
          </p:cNvPr>
          <p:cNvSpPr/>
          <p:nvPr/>
        </p:nvSpPr>
        <p:spPr>
          <a:xfrm rot="5400000">
            <a:off x="2136613" y="12791084"/>
            <a:ext cx="4510148" cy="2400404"/>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2" name="!!sdfe">
            <a:extLst>
              <a:ext uri="{FF2B5EF4-FFF2-40B4-BE49-F238E27FC236}">
                <a16:creationId xmlns:a16="http://schemas.microsoft.com/office/drawing/2014/main" id="{EA01F656-1694-44BC-AE37-E0A268BEA33D}"/>
              </a:ext>
            </a:extLst>
          </p:cNvPr>
          <p:cNvSpPr/>
          <p:nvPr/>
        </p:nvSpPr>
        <p:spPr>
          <a:xfrm>
            <a:off x="9047570" y="20756507"/>
            <a:ext cx="2397489" cy="4503593"/>
          </a:xfrm>
          <a:prstGeom prst="rect">
            <a:avLst/>
          </a:prstGeom>
          <a:noFill/>
          <a:ln w="76200">
            <a:solidFill>
              <a:srgbClr val="2D7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1" name="Arrow: Chevron 180">
            <a:extLst>
              <a:ext uri="{FF2B5EF4-FFF2-40B4-BE49-F238E27FC236}">
                <a16:creationId xmlns:a16="http://schemas.microsoft.com/office/drawing/2014/main" id="{0F42F6A6-30F4-4AD4-A98A-B4D23DF66073}"/>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2" name="Arrow: Chevron 181">
            <a:extLst>
              <a:ext uri="{FF2B5EF4-FFF2-40B4-BE49-F238E27FC236}">
                <a16:creationId xmlns:a16="http://schemas.microsoft.com/office/drawing/2014/main" id="{36A531BA-3FC5-493A-85EC-211D5D8C1D3F}"/>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3" name="Arrow: Chevron 182">
            <a:extLst>
              <a:ext uri="{FF2B5EF4-FFF2-40B4-BE49-F238E27FC236}">
                <a16:creationId xmlns:a16="http://schemas.microsoft.com/office/drawing/2014/main" id="{58AA82E2-75B0-4AE1-B3AA-179ED2930A7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84" name="Arrow: Chevron 183">
            <a:extLst>
              <a:ext uri="{FF2B5EF4-FFF2-40B4-BE49-F238E27FC236}">
                <a16:creationId xmlns:a16="http://schemas.microsoft.com/office/drawing/2014/main" id="{AF9E5D8D-5E87-46E1-AEA6-AA0FABF7C2FC}"/>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5" name="Arrow: Chevron 194">
            <a:extLst>
              <a:ext uri="{FF2B5EF4-FFF2-40B4-BE49-F238E27FC236}">
                <a16:creationId xmlns:a16="http://schemas.microsoft.com/office/drawing/2014/main" id="{016F34C1-A74B-4BFD-A5C9-BE1239F0BC7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6" name="Arrow: Chevron 195">
            <a:extLst>
              <a:ext uri="{FF2B5EF4-FFF2-40B4-BE49-F238E27FC236}">
                <a16:creationId xmlns:a16="http://schemas.microsoft.com/office/drawing/2014/main" id="{8137BC06-F542-467E-868D-9A151E5EAEA2}"/>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7" name="Arrow: Chevron 196">
            <a:extLst>
              <a:ext uri="{FF2B5EF4-FFF2-40B4-BE49-F238E27FC236}">
                <a16:creationId xmlns:a16="http://schemas.microsoft.com/office/drawing/2014/main" id="{BDD4D71C-C1E6-44DC-A9FD-923AE4CEBFD1}"/>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98" name="Arrow: Chevron 197">
            <a:extLst>
              <a:ext uri="{FF2B5EF4-FFF2-40B4-BE49-F238E27FC236}">
                <a16:creationId xmlns:a16="http://schemas.microsoft.com/office/drawing/2014/main" id="{6FBB1AEF-EADD-4187-BDDE-62077A2EAA6D}"/>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8" name="Hộp Văn bản 7">
            <a:extLst>
              <a:ext uri="{FF2B5EF4-FFF2-40B4-BE49-F238E27FC236}">
                <a16:creationId xmlns:a16="http://schemas.microsoft.com/office/drawing/2014/main" id="{FFCA7B54-94FE-3280-F1D3-4626F2478883}"/>
              </a:ext>
            </a:extLst>
          </p:cNvPr>
          <p:cNvSpPr txBox="1"/>
          <p:nvPr/>
        </p:nvSpPr>
        <p:spPr>
          <a:xfrm>
            <a:off x="792530" y="556096"/>
            <a:ext cx="4787546" cy="736355"/>
          </a:xfrm>
          <a:prstGeom prst="rect">
            <a:avLst/>
          </a:prstGeom>
          <a:noFill/>
        </p:spPr>
        <p:txBody>
          <a:bodyPr wrap="square">
            <a:spAutoFit/>
          </a:bodyPr>
          <a:lstStyle/>
          <a:p>
            <a:pPr>
              <a:lnSpc>
                <a:spcPct val="107000"/>
              </a:lnSpc>
              <a:spcAft>
                <a:spcPts val="800"/>
              </a:spcAft>
            </a:pPr>
            <a:r>
              <a:rPr lang="en-US" sz="2000" b="1" kern="100" dirty="0">
                <a:solidFill>
                  <a:srgbClr val="FFFF00"/>
                </a:solidFill>
                <a:latin typeface="Calibri" panose="020F0502020204030204" pitchFamily="34" charset="0"/>
                <a:cs typeface="Times New Roman" panose="02020603050405020304" pitchFamily="18" charset="0"/>
              </a:rPr>
              <a:t>RFM aggregation (is the combination of values in the above 3 queries)</a:t>
            </a:r>
            <a:endParaRPr lang="vi-VN" sz="2000" b="1" kern="100" dirty="0">
              <a:solidFill>
                <a:srgbClr val="FFFF00"/>
              </a:solidFill>
              <a:effectLst/>
              <a:latin typeface="Calibri" panose="020F0502020204030204" pitchFamily="34" charset="0"/>
              <a:cs typeface="Times New Roman" panose="02020603050405020304" pitchFamily="18" charset="0"/>
            </a:endParaRPr>
          </a:p>
        </p:txBody>
      </p:sp>
      <p:pic>
        <p:nvPicPr>
          <p:cNvPr id="9" name="Picture 1" descr="A screenshot of a computer&#10;&#10;Description automatically generated">
            <a:extLst>
              <a:ext uri="{FF2B5EF4-FFF2-40B4-BE49-F238E27FC236}">
                <a16:creationId xmlns:a16="http://schemas.microsoft.com/office/drawing/2014/main" id="{619EAC1F-DDE6-CEA7-D1CC-8FAA368323D5}"/>
              </a:ext>
            </a:extLst>
          </p:cNvPr>
          <p:cNvPicPr>
            <a:picLocks noChangeAspect="1"/>
          </p:cNvPicPr>
          <p:nvPr/>
        </p:nvPicPr>
        <p:blipFill rotWithShape="1">
          <a:blip r:embed="rId4"/>
          <a:srcRect r="44615"/>
          <a:stretch/>
        </p:blipFill>
        <p:spPr>
          <a:xfrm>
            <a:off x="437039" y="1370591"/>
            <a:ext cx="5018020" cy="4691744"/>
          </a:xfrm>
          <a:prstGeom prst="rect">
            <a:avLst/>
          </a:prstGeom>
        </p:spPr>
      </p:pic>
      <p:sp>
        <p:nvSpPr>
          <p:cNvPr id="11" name="Hộp Văn bản 10">
            <a:extLst>
              <a:ext uri="{FF2B5EF4-FFF2-40B4-BE49-F238E27FC236}">
                <a16:creationId xmlns:a16="http://schemas.microsoft.com/office/drawing/2014/main" id="{1F43CB0F-C66C-D29C-971D-53C50887026A}"/>
              </a:ext>
            </a:extLst>
          </p:cNvPr>
          <p:cNvSpPr txBox="1"/>
          <p:nvPr/>
        </p:nvSpPr>
        <p:spPr>
          <a:xfrm>
            <a:off x="7887018" y="830106"/>
            <a:ext cx="2866273" cy="407035"/>
          </a:xfrm>
          <a:prstGeom prst="rect">
            <a:avLst/>
          </a:prstGeom>
          <a:noFill/>
        </p:spPr>
        <p:txBody>
          <a:bodyPr wrap="square">
            <a:spAutoFit/>
          </a:bodyPr>
          <a:lstStyle/>
          <a:p>
            <a:pPr>
              <a:lnSpc>
                <a:spcPct val="107000"/>
              </a:lnSpc>
              <a:spcAft>
                <a:spcPts val="800"/>
              </a:spcAft>
            </a:pPr>
            <a:r>
              <a:rPr lang="vi-VN" sz="2000" b="1" kern="100" dirty="0">
                <a:solidFill>
                  <a:srgbClr val="FFFF00"/>
                </a:solidFill>
                <a:latin typeface="Calibri" panose="020F0502020204030204" pitchFamily="34" charset="0"/>
                <a:cs typeface="Times New Roman" panose="02020603050405020304" pitchFamily="18" charset="0"/>
              </a:rPr>
              <a:t>RFM </a:t>
            </a:r>
            <a:r>
              <a:rPr lang="vi-VN" sz="2000" b="1" kern="100" dirty="0" err="1">
                <a:solidFill>
                  <a:srgbClr val="FFFF00"/>
                </a:solidFill>
                <a:latin typeface="Calibri" panose="020F0502020204030204" pitchFamily="34" charset="0"/>
                <a:cs typeface="Times New Roman" panose="02020603050405020304" pitchFamily="18" charset="0"/>
              </a:rPr>
              <a:t>scoring</a:t>
            </a:r>
            <a:endParaRPr lang="vi-VN" sz="2000" b="1" kern="100" dirty="0">
              <a:solidFill>
                <a:srgbClr val="FFFF00"/>
              </a:solidFill>
              <a:effectLst/>
              <a:latin typeface="Calibri" panose="020F0502020204030204" pitchFamily="34" charset="0"/>
              <a:cs typeface="Times New Roman" panose="02020603050405020304" pitchFamily="18" charset="0"/>
            </a:endParaRPr>
          </a:p>
        </p:txBody>
      </p:sp>
      <p:pic>
        <p:nvPicPr>
          <p:cNvPr id="13" name="Picture 1" descr="A screenshot of a computer&#10;&#10;Description automatically generated">
            <a:extLst>
              <a:ext uri="{FF2B5EF4-FFF2-40B4-BE49-F238E27FC236}">
                <a16:creationId xmlns:a16="http://schemas.microsoft.com/office/drawing/2014/main" id="{9FA65C3A-137E-836B-B6CB-682BABA3FD41}"/>
              </a:ext>
            </a:extLst>
          </p:cNvPr>
          <p:cNvPicPr>
            <a:picLocks noChangeAspect="1"/>
          </p:cNvPicPr>
          <p:nvPr/>
        </p:nvPicPr>
        <p:blipFill rotWithShape="1">
          <a:blip r:embed="rId5"/>
          <a:srcRect r="43284"/>
          <a:stretch/>
        </p:blipFill>
        <p:spPr>
          <a:xfrm>
            <a:off x="6217579" y="1370591"/>
            <a:ext cx="5363361" cy="4693258"/>
          </a:xfrm>
          <a:prstGeom prst="rect">
            <a:avLst/>
          </a:prstGeom>
        </p:spPr>
      </p:pic>
    </p:spTree>
    <p:extLst>
      <p:ext uri="{BB962C8B-B14F-4D97-AF65-F5344CB8AC3E}">
        <p14:creationId xmlns:p14="http://schemas.microsoft.com/office/powerpoint/2010/main" val="2936374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a">
            <a:extLst>
              <a:ext uri="{FF2B5EF4-FFF2-40B4-BE49-F238E27FC236}">
                <a16:creationId xmlns:a16="http://schemas.microsoft.com/office/drawing/2014/main" id="{13C998DF-A0F2-4421-8866-DDE07412BD7D}"/>
              </a:ext>
            </a:extLst>
          </p:cNvPr>
          <p:cNvSpPr/>
          <p:nvPr/>
        </p:nvSpPr>
        <p:spPr>
          <a:xfrm rot="10800000">
            <a:off x="5166897" y="377743"/>
            <a:ext cx="922730" cy="922730"/>
          </a:xfrm>
          <a:prstGeom prst="ellipse">
            <a:avLst/>
          </a:prstGeom>
          <a:noFill/>
          <a:ln w="3810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Isosceles Triangle 6">
            <a:extLst>
              <a:ext uri="{FF2B5EF4-FFF2-40B4-BE49-F238E27FC236}">
                <a16:creationId xmlns:a16="http://schemas.microsoft.com/office/drawing/2014/main" id="{16183529-835E-48EF-98D3-A47022A44902}"/>
              </a:ext>
            </a:extLst>
          </p:cNvPr>
          <p:cNvSpPr/>
          <p:nvPr/>
        </p:nvSpPr>
        <p:spPr>
          <a:xfrm rot="3743733">
            <a:off x="6554518" y="473020"/>
            <a:ext cx="607305" cy="482727"/>
          </a:xfrm>
          <a:prstGeom prst="triangle">
            <a:avLst/>
          </a:prstGeom>
          <a:noFill/>
          <a:ln w="3810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TextBox 1">
            <a:extLst>
              <a:ext uri="{FF2B5EF4-FFF2-40B4-BE49-F238E27FC236}">
                <a16:creationId xmlns:a16="http://schemas.microsoft.com/office/drawing/2014/main" id="{97398DED-A9C1-4A51-B465-8267D933A90D}"/>
              </a:ext>
            </a:extLst>
          </p:cNvPr>
          <p:cNvSpPr txBox="1"/>
          <p:nvPr/>
        </p:nvSpPr>
        <p:spPr>
          <a:xfrm>
            <a:off x="4212187" y="364749"/>
            <a:ext cx="3905278" cy="407035"/>
          </a:xfrm>
          <a:prstGeom prst="rect">
            <a:avLst/>
          </a:prstGeom>
          <a:noFill/>
        </p:spPr>
        <p:txBody>
          <a:bodyPr wrap="square" rtlCol="0">
            <a:spAutoFit/>
          </a:bodyPr>
          <a:lstStyle/>
          <a:p>
            <a:pPr>
              <a:lnSpc>
                <a:spcPct val="107000"/>
              </a:lnSpc>
              <a:spcAft>
                <a:spcPts val="800"/>
              </a:spcAft>
            </a:pPr>
            <a:r>
              <a:rPr lang="vi-VN" sz="2000" b="1" kern="100" dirty="0" err="1">
                <a:solidFill>
                  <a:srgbClr val="FFFF00"/>
                </a:solidFill>
                <a:latin typeface="Calibri" panose="020F0502020204030204" pitchFamily="34" charset="0"/>
                <a:cs typeface="Times New Roman" panose="02020603050405020304" pitchFamily="18" charset="0"/>
              </a:rPr>
              <a:t>Conduct</a:t>
            </a:r>
            <a:r>
              <a:rPr lang="vi-VN" sz="2000" b="1" kern="100" dirty="0">
                <a:solidFill>
                  <a:srgbClr val="FFFF00"/>
                </a:solidFill>
                <a:latin typeface="Calibri" panose="020F0502020204030204" pitchFamily="34" charset="0"/>
                <a:cs typeface="Times New Roman" panose="02020603050405020304" pitchFamily="18" charset="0"/>
              </a:rPr>
              <a:t> </a:t>
            </a:r>
            <a:r>
              <a:rPr lang="vi-VN" sz="2000" b="1" kern="100" dirty="0" err="1">
                <a:solidFill>
                  <a:srgbClr val="FFFF00"/>
                </a:solidFill>
                <a:latin typeface="Calibri" panose="020F0502020204030204" pitchFamily="34" charset="0"/>
                <a:cs typeface="Times New Roman" panose="02020603050405020304" pitchFamily="18" charset="0"/>
              </a:rPr>
              <a:t>customer</a:t>
            </a:r>
            <a:r>
              <a:rPr lang="vi-VN" sz="2000" b="1" kern="100" dirty="0">
                <a:solidFill>
                  <a:srgbClr val="FFFF00"/>
                </a:solidFill>
                <a:latin typeface="Calibri" panose="020F0502020204030204" pitchFamily="34" charset="0"/>
                <a:cs typeface="Times New Roman" panose="02020603050405020304" pitchFamily="18" charset="0"/>
              </a:rPr>
              <a:t> </a:t>
            </a:r>
            <a:r>
              <a:rPr lang="vi-VN" sz="2000" b="1" kern="100" dirty="0" err="1">
                <a:solidFill>
                  <a:srgbClr val="FFFF00"/>
                </a:solidFill>
                <a:latin typeface="Calibri" panose="020F0502020204030204" pitchFamily="34" charset="0"/>
                <a:cs typeface="Times New Roman" panose="02020603050405020304" pitchFamily="18" charset="0"/>
              </a:rPr>
              <a:t>classification</a:t>
            </a:r>
            <a:endParaRPr lang="vi-VN" sz="2000" b="1" kern="100" dirty="0">
              <a:solidFill>
                <a:srgbClr val="FFFF00"/>
              </a:solidFill>
              <a:effectLst/>
              <a:latin typeface="Calibri" panose="020F0502020204030204" pitchFamily="34" charset="0"/>
              <a:cs typeface="Times New Roman" panose="02020603050405020304" pitchFamily="18" charset="0"/>
            </a:endParaRPr>
          </a:p>
        </p:txBody>
      </p:sp>
      <p:sp>
        <p:nvSpPr>
          <p:cNvPr id="167" name="!!cc">
            <a:extLst>
              <a:ext uri="{FF2B5EF4-FFF2-40B4-BE49-F238E27FC236}">
                <a16:creationId xmlns:a16="http://schemas.microsoft.com/office/drawing/2014/main" id="{ABFA0495-9F85-4A61-86AB-68C537BFA19F}"/>
              </a:ext>
            </a:extLst>
          </p:cNvPr>
          <p:cNvSpPr/>
          <p:nvPr/>
        </p:nvSpPr>
        <p:spPr>
          <a:xfrm rot="8155243">
            <a:off x="1935097" y="-1524193"/>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8" name="!!as" descr="Công tác thông tin đối ngoại qua hoạt động của các CQĐD Việt Nam ở nước">
            <a:extLst>
              <a:ext uri="{FF2B5EF4-FFF2-40B4-BE49-F238E27FC236}">
                <a16:creationId xmlns:a16="http://schemas.microsoft.com/office/drawing/2014/main" id="{58FC27F0-207E-42D3-8285-A42E68DCE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00" r="17213"/>
          <a:stretch>
            <a:fillRect/>
          </a:stretch>
        </p:blipFill>
        <p:spPr bwMode="auto">
          <a:xfrm rot="10800000">
            <a:off x="1151202" y="-3731942"/>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0A6031EC-48C6-4EC2-BB61-566F984150A5}"/>
              </a:ext>
            </a:extLst>
          </p:cNvPr>
          <p:cNvSpPr/>
          <p:nvPr/>
        </p:nvSpPr>
        <p:spPr>
          <a:xfrm rot="8020374">
            <a:off x="1203331" y="-3376100"/>
            <a:ext cx="2723419" cy="272341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9" name="Rectangle 178">
            <a:extLst>
              <a:ext uri="{FF2B5EF4-FFF2-40B4-BE49-F238E27FC236}">
                <a16:creationId xmlns:a16="http://schemas.microsoft.com/office/drawing/2014/main" id="{78B48133-C581-4D7D-BB41-F4BA13BC7248}"/>
              </a:ext>
            </a:extLst>
          </p:cNvPr>
          <p:cNvSpPr/>
          <p:nvPr/>
        </p:nvSpPr>
        <p:spPr>
          <a:xfrm rot="8243257">
            <a:off x="2147751" y="7032543"/>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Rectangle 182">
            <a:extLst>
              <a:ext uri="{FF2B5EF4-FFF2-40B4-BE49-F238E27FC236}">
                <a16:creationId xmlns:a16="http://schemas.microsoft.com/office/drawing/2014/main" id="{28B62B46-BAEB-4410-B643-1A336B12EBD3}"/>
              </a:ext>
            </a:extLst>
          </p:cNvPr>
          <p:cNvSpPr/>
          <p:nvPr/>
        </p:nvSpPr>
        <p:spPr>
          <a:xfrm>
            <a:off x="-501445" y="-531727"/>
            <a:ext cx="13332542" cy="7731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85" name="Group 184">
            <a:extLst>
              <a:ext uri="{FF2B5EF4-FFF2-40B4-BE49-F238E27FC236}">
                <a16:creationId xmlns:a16="http://schemas.microsoft.com/office/drawing/2014/main" id="{420B405F-EF24-480C-B80B-FBAE72D6E837}"/>
              </a:ext>
            </a:extLst>
          </p:cNvPr>
          <p:cNvGrpSpPr/>
          <p:nvPr/>
        </p:nvGrpSpPr>
        <p:grpSpPr>
          <a:xfrm>
            <a:off x="4874544" y="6981294"/>
            <a:ext cx="560092" cy="2762200"/>
            <a:chOff x="4470189" y="4688431"/>
            <a:chExt cx="439924" cy="2169569"/>
          </a:xfrm>
          <a:solidFill>
            <a:srgbClr val="000000"/>
          </a:solidFill>
        </p:grpSpPr>
        <p:sp>
          <p:nvSpPr>
            <p:cNvPr id="186" name="Teardrop 185">
              <a:extLst>
                <a:ext uri="{FF2B5EF4-FFF2-40B4-BE49-F238E27FC236}">
                  <a16:creationId xmlns:a16="http://schemas.microsoft.com/office/drawing/2014/main" id="{5B4AE213-1D6C-4D59-BB9C-8F584E90E1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7" name="Rectangle 186">
              <a:extLst>
                <a:ext uri="{FF2B5EF4-FFF2-40B4-BE49-F238E27FC236}">
                  <a16:creationId xmlns:a16="http://schemas.microsoft.com/office/drawing/2014/main" id="{FA5DC183-3DE3-4672-B65F-BB4A836D1DAC}"/>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8" name="Rectangle 187">
              <a:extLst>
                <a:ext uri="{FF2B5EF4-FFF2-40B4-BE49-F238E27FC236}">
                  <a16:creationId xmlns:a16="http://schemas.microsoft.com/office/drawing/2014/main" id="{C77D52AF-CFF5-48AA-899F-9AA3DEAF76EF}"/>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9" name="Rectangle 188">
              <a:extLst>
                <a:ext uri="{FF2B5EF4-FFF2-40B4-BE49-F238E27FC236}">
                  <a16:creationId xmlns:a16="http://schemas.microsoft.com/office/drawing/2014/main" id="{14FD9CC0-459B-44A7-9842-7443FB07421A}"/>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0" name="Rectangle 189">
              <a:extLst>
                <a:ext uri="{FF2B5EF4-FFF2-40B4-BE49-F238E27FC236}">
                  <a16:creationId xmlns:a16="http://schemas.microsoft.com/office/drawing/2014/main" id="{9A60576A-3066-4824-B212-F6A250A82614}"/>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1" name="Rectangle 190">
              <a:extLst>
                <a:ext uri="{FF2B5EF4-FFF2-40B4-BE49-F238E27FC236}">
                  <a16:creationId xmlns:a16="http://schemas.microsoft.com/office/drawing/2014/main" id="{83CBA4D9-D9D4-45E3-847C-6DB864E3B6D7}"/>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2" name="Block Arc 191">
              <a:extLst>
                <a:ext uri="{FF2B5EF4-FFF2-40B4-BE49-F238E27FC236}">
                  <a16:creationId xmlns:a16="http://schemas.microsoft.com/office/drawing/2014/main" id="{67A4CD86-E79A-42C9-8A50-4B27085F22F6}"/>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93" name="Block Arc 192">
              <a:extLst>
                <a:ext uri="{FF2B5EF4-FFF2-40B4-BE49-F238E27FC236}">
                  <a16:creationId xmlns:a16="http://schemas.microsoft.com/office/drawing/2014/main" id="{595D8D74-B953-4B76-BEDB-1BEF61222DD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194" name="Graphic 193" descr="Succulent with solid fill">
            <a:extLst>
              <a:ext uri="{FF2B5EF4-FFF2-40B4-BE49-F238E27FC236}">
                <a16:creationId xmlns:a16="http://schemas.microsoft.com/office/drawing/2014/main" id="{857147FF-7A2D-46CB-A5D0-874BFE89A3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01951" y="6835330"/>
            <a:ext cx="784726" cy="784726"/>
          </a:xfrm>
          <a:prstGeom prst="rect">
            <a:avLst/>
          </a:prstGeom>
        </p:spPr>
      </p:pic>
      <p:pic>
        <p:nvPicPr>
          <p:cNvPr id="195" name="Graphic 194" descr="Plant With Roots with solid fill">
            <a:extLst>
              <a:ext uri="{FF2B5EF4-FFF2-40B4-BE49-F238E27FC236}">
                <a16:creationId xmlns:a16="http://schemas.microsoft.com/office/drawing/2014/main" id="{83BAB9A3-B51D-47EB-B713-7B9FBE6E6E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1814" y="7098075"/>
            <a:ext cx="617030" cy="727960"/>
          </a:xfrm>
          <a:prstGeom prst="rect">
            <a:avLst/>
          </a:prstGeom>
        </p:spPr>
      </p:pic>
      <p:sp>
        <p:nvSpPr>
          <p:cNvPr id="196" name="Rectangle 195">
            <a:extLst>
              <a:ext uri="{FF2B5EF4-FFF2-40B4-BE49-F238E27FC236}">
                <a16:creationId xmlns:a16="http://schemas.microsoft.com/office/drawing/2014/main" id="{5EED673A-75CD-452C-9AF5-82AEC4BA5951}"/>
              </a:ext>
            </a:extLst>
          </p:cNvPr>
          <p:cNvSpPr/>
          <p:nvPr/>
        </p:nvSpPr>
        <p:spPr>
          <a:xfrm rot="8055796">
            <a:off x="10645041" y="-1178005"/>
            <a:ext cx="882771" cy="882771"/>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7" name="Rectangle 196">
            <a:extLst>
              <a:ext uri="{FF2B5EF4-FFF2-40B4-BE49-F238E27FC236}">
                <a16:creationId xmlns:a16="http://schemas.microsoft.com/office/drawing/2014/main" id="{BC7306B5-1DE1-431B-AC93-DCF9AB8296E1}"/>
              </a:ext>
            </a:extLst>
          </p:cNvPr>
          <p:cNvSpPr/>
          <p:nvPr/>
        </p:nvSpPr>
        <p:spPr>
          <a:xfrm rot="8105886">
            <a:off x="10003707" y="7081536"/>
            <a:ext cx="741912" cy="741912"/>
          </a:xfrm>
          <a:prstGeom prst="rect">
            <a:avLst/>
          </a:prstGeom>
          <a:noFill/>
          <a:ln w="571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8" name="Rectangle 197">
            <a:extLst>
              <a:ext uri="{FF2B5EF4-FFF2-40B4-BE49-F238E27FC236}">
                <a16:creationId xmlns:a16="http://schemas.microsoft.com/office/drawing/2014/main" id="{9C2D6422-57EA-49F6-A728-71113E83D8EE}"/>
              </a:ext>
            </a:extLst>
          </p:cNvPr>
          <p:cNvSpPr/>
          <p:nvPr/>
        </p:nvSpPr>
        <p:spPr>
          <a:xfrm rot="8022909">
            <a:off x="5068005" y="-1154600"/>
            <a:ext cx="882771" cy="882771"/>
          </a:xfrm>
          <a:prstGeom prst="rect">
            <a:avLst/>
          </a:prstGeom>
          <a:noFill/>
          <a:ln w="28575">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9" name="Rectangle 198">
            <a:extLst>
              <a:ext uri="{FF2B5EF4-FFF2-40B4-BE49-F238E27FC236}">
                <a16:creationId xmlns:a16="http://schemas.microsoft.com/office/drawing/2014/main" id="{B68C332E-9C36-474A-A052-137544362F9B}"/>
              </a:ext>
            </a:extLst>
          </p:cNvPr>
          <p:cNvSpPr/>
          <p:nvPr/>
        </p:nvSpPr>
        <p:spPr>
          <a:xfrm rot="8023067">
            <a:off x="9892317" y="-702793"/>
            <a:ext cx="558655" cy="558655"/>
          </a:xfrm>
          <a:prstGeom prst="rect">
            <a:avLst/>
          </a:prstGeom>
          <a:solidFill>
            <a:srgbClr val="2C767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0" name="Rectangle 199">
            <a:extLst>
              <a:ext uri="{FF2B5EF4-FFF2-40B4-BE49-F238E27FC236}">
                <a16:creationId xmlns:a16="http://schemas.microsoft.com/office/drawing/2014/main" id="{96CA232D-0D01-4D1B-AFE8-2C762024AF73}"/>
              </a:ext>
            </a:extLst>
          </p:cNvPr>
          <p:cNvSpPr/>
          <p:nvPr/>
        </p:nvSpPr>
        <p:spPr>
          <a:xfrm rot="8046192">
            <a:off x="624586" y="-594259"/>
            <a:ext cx="431547" cy="431547"/>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1" name="Rectangle 200">
            <a:extLst>
              <a:ext uri="{FF2B5EF4-FFF2-40B4-BE49-F238E27FC236}">
                <a16:creationId xmlns:a16="http://schemas.microsoft.com/office/drawing/2014/main" id="{F0FCABD0-326B-4CA3-AD7A-D725768B243D}"/>
              </a:ext>
            </a:extLst>
          </p:cNvPr>
          <p:cNvSpPr/>
          <p:nvPr/>
        </p:nvSpPr>
        <p:spPr>
          <a:xfrm rot="8085036">
            <a:off x="346131" y="7557436"/>
            <a:ext cx="762553" cy="762553"/>
          </a:xfrm>
          <a:prstGeom prst="rect">
            <a:avLst/>
          </a:prstGeom>
          <a:noFill/>
          <a:ln w="571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2" name="Rectangle 201">
            <a:extLst>
              <a:ext uri="{FF2B5EF4-FFF2-40B4-BE49-F238E27FC236}">
                <a16:creationId xmlns:a16="http://schemas.microsoft.com/office/drawing/2014/main" id="{43145540-2B90-4231-8131-A1298C93FA6C}"/>
              </a:ext>
            </a:extLst>
          </p:cNvPr>
          <p:cNvSpPr/>
          <p:nvPr/>
        </p:nvSpPr>
        <p:spPr>
          <a:xfrm rot="8083694">
            <a:off x="7460557" y="7335672"/>
            <a:ext cx="1994719" cy="1994719"/>
          </a:xfrm>
          <a:prstGeom prst="rect">
            <a:avLst/>
          </a:prstGeom>
          <a:noFill/>
          <a:ln w="285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as" descr="Công tác thông tin đối ngoại qua hoạt động của các CQĐD Việt Nam ở nước">
            <a:extLst>
              <a:ext uri="{FF2B5EF4-FFF2-40B4-BE49-F238E27FC236}">
                <a16:creationId xmlns:a16="http://schemas.microsoft.com/office/drawing/2014/main" id="{CC2A75A8-74E2-4306-B978-067A579E0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00" r="17213"/>
          <a:stretch>
            <a:fillRect/>
          </a:stretch>
        </p:blipFill>
        <p:spPr bwMode="auto">
          <a:xfrm rot="10800000">
            <a:off x="594059" y="-3935090"/>
            <a:ext cx="3731942" cy="3731942"/>
          </a:xfrm>
          <a:custGeom>
            <a:avLst/>
            <a:gdLst>
              <a:gd name="connsiteX0" fmla="*/ 1812573 w 3731942"/>
              <a:gd name="connsiteY0" fmla="*/ 0 h 3731942"/>
              <a:gd name="connsiteX1" fmla="*/ 3731942 w 3731942"/>
              <a:gd name="connsiteY1" fmla="*/ 1812573 h 3731942"/>
              <a:gd name="connsiteX2" fmla="*/ 1919369 w 3731942"/>
              <a:gd name="connsiteY2" fmla="*/ 3731942 h 3731942"/>
              <a:gd name="connsiteX3" fmla="*/ 0 w 3731942"/>
              <a:gd name="connsiteY3" fmla="*/ 1919369 h 3731942"/>
            </a:gdLst>
            <a:ahLst/>
            <a:cxnLst>
              <a:cxn ang="0">
                <a:pos x="connsiteX0" y="connsiteY0"/>
              </a:cxn>
              <a:cxn ang="0">
                <a:pos x="connsiteX1" y="connsiteY1"/>
              </a:cxn>
              <a:cxn ang="0">
                <a:pos x="connsiteX2" y="connsiteY2"/>
              </a:cxn>
              <a:cxn ang="0">
                <a:pos x="connsiteX3" y="connsiteY3"/>
              </a:cxn>
            </a:cxnLst>
            <a:rect l="l" t="t" r="r" b="b"/>
            <a:pathLst>
              <a:path w="3731942" h="3731942">
                <a:moveTo>
                  <a:pt x="1812573" y="0"/>
                </a:moveTo>
                <a:lnTo>
                  <a:pt x="3731942" y="1812573"/>
                </a:lnTo>
                <a:lnTo>
                  <a:pt x="1919369" y="3731942"/>
                </a:lnTo>
                <a:lnTo>
                  <a:pt x="0" y="1919369"/>
                </a:lnTo>
                <a:close/>
              </a:path>
            </a:pathLst>
          </a:custGeom>
          <a:noFill/>
          <a:extLst>
            <a:ext uri="{909E8E84-426E-40DD-AFC4-6F175D3DCCD1}">
              <a14:hiddenFill xmlns:a14="http://schemas.microsoft.com/office/drawing/2010/main">
                <a:solidFill>
                  <a:srgbClr val="FFFFFF"/>
                </a:solidFill>
              </a14:hiddenFill>
            </a:ext>
          </a:extLst>
        </p:spPr>
      </p:pic>
      <p:sp>
        <p:nvSpPr>
          <p:cNvPr id="48" name="Arrow: Chevron 47">
            <a:extLst>
              <a:ext uri="{FF2B5EF4-FFF2-40B4-BE49-F238E27FC236}">
                <a16:creationId xmlns:a16="http://schemas.microsoft.com/office/drawing/2014/main" id="{39F4A2C0-6D9F-4C45-8FC0-19738ADBA04C}"/>
              </a:ext>
            </a:extLst>
          </p:cNvPr>
          <p:cNvSpPr/>
          <p:nvPr/>
        </p:nvSpPr>
        <p:spPr>
          <a:xfrm rot="5400000" flipH="1">
            <a:off x="1246388" y="-13872446"/>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49" name="Arrow: Chevron 48">
            <a:extLst>
              <a:ext uri="{FF2B5EF4-FFF2-40B4-BE49-F238E27FC236}">
                <a16:creationId xmlns:a16="http://schemas.microsoft.com/office/drawing/2014/main" id="{67C721A6-CD9F-46B1-95EA-87AEC846ED48}"/>
              </a:ext>
            </a:extLst>
          </p:cNvPr>
          <p:cNvSpPr/>
          <p:nvPr/>
        </p:nvSpPr>
        <p:spPr>
          <a:xfrm rot="5400000" flipH="1">
            <a:off x="3768816" y="-6010171"/>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0" name="Arrow: Chevron 49">
            <a:extLst>
              <a:ext uri="{FF2B5EF4-FFF2-40B4-BE49-F238E27FC236}">
                <a16:creationId xmlns:a16="http://schemas.microsoft.com/office/drawing/2014/main" id="{0A1C45C0-6818-4129-8996-63D3D618B483}"/>
              </a:ext>
            </a:extLst>
          </p:cNvPr>
          <p:cNvSpPr/>
          <p:nvPr/>
        </p:nvSpPr>
        <p:spPr>
          <a:xfrm rot="5400000" flipH="1">
            <a:off x="6547587" y="-20947439"/>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1" name="Arrow: Chevron 50">
            <a:extLst>
              <a:ext uri="{FF2B5EF4-FFF2-40B4-BE49-F238E27FC236}">
                <a16:creationId xmlns:a16="http://schemas.microsoft.com/office/drawing/2014/main" id="{1A108CDC-6CBE-44AB-BA9B-62F5E45FB099}"/>
              </a:ext>
            </a:extLst>
          </p:cNvPr>
          <p:cNvSpPr/>
          <p:nvPr/>
        </p:nvSpPr>
        <p:spPr>
          <a:xfrm rot="5400000" flipH="1">
            <a:off x="6142855" y="-11045151"/>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2" name="Arrow: Chevron 51">
            <a:extLst>
              <a:ext uri="{FF2B5EF4-FFF2-40B4-BE49-F238E27FC236}">
                <a16:creationId xmlns:a16="http://schemas.microsoft.com/office/drawing/2014/main" id="{85C26B94-646A-4EF4-A140-73EF22E74E6D}"/>
              </a:ext>
            </a:extLst>
          </p:cNvPr>
          <p:cNvSpPr/>
          <p:nvPr/>
        </p:nvSpPr>
        <p:spPr>
          <a:xfrm rot="5400000" flipH="1">
            <a:off x="2722557" y="-22978251"/>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3" name="Arrow: Chevron 52">
            <a:extLst>
              <a:ext uri="{FF2B5EF4-FFF2-40B4-BE49-F238E27FC236}">
                <a16:creationId xmlns:a16="http://schemas.microsoft.com/office/drawing/2014/main" id="{D9C8F967-2D9F-471A-8915-B213D1443A50}"/>
              </a:ext>
            </a:extLst>
          </p:cNvPr>
          <p:cNvSpPr/>
          <p:nvPr/>
        </p:nvSpPr>
        <p:spPr>
          <a:xfrm rot="5400000" flipH="1">
            <a:off x="8840920" y="-238429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4" name="Arrow: Chevron 53">
            <a:extLst>
              <a:ext uri="{FF2B5EF4-FFF2-40B4-BE49-F238E27FC236}">
                <a16:creationId xmlns:a16="http://schemas.microsoft.com/office/drawing/2014/main" id="{E35B58BA-87A1-4207-BD2E-473CE340C9B3}"/>
              </a:ext>
            </a:extLst>
          </p:cNvPr>
          <p:cNvSpPr/>
          <p:nvPr/>
        </p:nvSpPr>
        <p:spPr>
          <a:xfrm rot="5400000" flipH="1">
            <a:off x="9217470" y="-17886935"/>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6" name="Arrow: Chevron 55">
            <a:extLst>
              <a:ext uri="{FF2B5EF4-FFF2-40B4-BE49-F238E27FC236}">
                <a16:creationId xmlns:a16="http://schemas.microsoft.com/office/drawing/2014/main" id="{262CFC1E-2D35-4DC6-AE82-A70055ADC7EC}"/>
              </a:ext>
            </a:extLst>
          </p:cNvPr>
          <p:cNvSpPr/>
          <p:nvPr/>
        </p:nvSpPr>
        <p:spPr>
          <a:xfrm rot="5400000" flipH="1">
            <a:off x="10978733" y="-896167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 name="Hộp Văn bản 4">
            <a:extLst>
              <a:ext uri="{FF2B5EF4-FFF2-40B4-BE49-F238E27FC236}">
                <a16:creationId xmlns:a16="http://schemas.microsoft.com/office/drawing/2014/main" id="{23D9527C-7706-7285-BA37-18D2CC54E3D5}"/>
              </a:ext>
            </a:extLst>
          </p:cNvPr>
          <p:cNvSpPr txBox="1"/>
          <p:nvPr/>
        </p:nvSpPr>
        <p:spPr>
          <a:xfrm>
            <a:off x="699009" y="830473"/>
            <a:ext cx="2071914" cy="470000"/>
          </a:xfrm>
          <a:prstGeom prst="rect">
            <a:avLst/>
          </a:prstGeom>
          <a:noFill/>
        </p:spPr>
        <p:txBody>
          <a:bodyPr wrap="none" rtlCol="0">
            <a:spAutoFit/>
          </a:bodyPr>
          <a:lstStyle/>
          <a:p>
            <a:pPr>
              <a:lnSpc>
                <a:spcPct val="107000"/>
              </a:lnSpc>
              <a:spcAft>
                <a:spcPts val="800"/>
              </a:spcAft>
            </a:pPr>
            <a:r>
              <a:rPr lang="vi-VN" sz="2400" b="1" kern="100" dirty="0">
                <a:solidFill>
                  <a:srgbClr val="01E9F5"/>
                </a:solidFill>
                <a:latin typeface="Calibri" panose="020F0502020204030204" pitchFamily="34" charset="0"/>
                <a:cs typeface="Times New Roman" panose="02020603050405020304" pitchFamily="18" charset="0"/>
              </a:rPr>
              <a:t>1.  </a:t>
            </a:r>
            <a:r>
              <a:rPr lang="vi-VN" sz="2400" b="1" kern="100" dirty="0" err="1">
                <a:solidFill>
                  <a:srgbClr val="01E9F5"/>
                </a:solidFill>
                <a:latin typeface="Calibri" panose="020F0502020204030204" pitchFamily="34" charset="0"/>
                <a:cs typeface="Times New Roman" panose="02020603050405020304" pitchFamily="18" charset="0"/>
              </a:rPr>
              <a:t>import</a:t>
            </a:r>
            <a:r>
              <a:rPr lang="vi-VN" sz="2400" b="1" kern="100" dirty="0">
                <a:solidFill>
                  <a:srgbClr val="01E9F5"/>
                </a:solidFill>
                <a:latin typeface="Calibri" panose="020F0502020204030204" pitchFamily="34" charset="0"/>
                <a:cs typeface="Times New Roman" panose="02020603050405020304" pitchFamily="18" charset="0"/>
              </a:rPr>
              <a:t> </a:t>
            </a:r>
            <a:r>
              <a:rPr lang="vi-VN" sz="2400" b="1" kern="100" dirty="0" err="1">
                <a:solidFill>
                  <a:srgbClr val="01E9F5"/>
                </a:solidFill>
                <a:latin typeface="Calibri" panose="020F0502020204030204" pitchFamily="34" charset="0"/>
                <a:cs typeface="Times New Roman" panose="02020603050405020304" pitchFamily="18" charset="0"/>
              </a:rPr>
              <a:t>data</a:t>
            </a:r>
            <a:endParaRPr lang="vi-VN" sz="2400" b="1" kern="100" dirty="0">
              <a:solidFill>
                <a:srgbClr val="01E9F5"/>
              </a:solidFill>
              <a:effectLst/>
              <a:latin typeface="Calibri" panose="020F0502020204030204" pitchFamily="34" charset="0"/>
              <a:cs typeface="Times New Roman" panose="02020603050405020304" pitchFamily="18" charset="0"/>
            </a:endParaRPr>
          </a:p>
        </p:txBody>
      </p:sp>
      <p:pic>
        <p:nvPicPr>
          <p:cNvPr id="10" name="Hình ảnh 9">
            <a:extLst>
              <a:ext uri="{FF2B5EF4-FFF2-40B4-BE49-F238E27FC236}">
                <a16:creationId xmlns:a16="http://schemas.microsoft.com/office/drawing/2014/main" id="{DE4E4E37-EDB0-5294-3374-D610B396F255}"/>
              </a:ext>
            </a:extLst>
          </p:cNvPr>
          <p:cNvPicPr>
            <a:picLocks noChangeAspect="1"/>
          </p:cNvPicPr>
          <p:nvPr/>
        </p:nvPicPr>
        <p:blipFill rotWithShape="1">
          <a:blip r:embed="rId8"/>
          <a:srcRect r="33231"/>
          <a:stretch/>
        </p:blipFill>
        <p:spPr>
          <a:xfrm>
            <a:off x="247877" y="1445692"/>
            <a:ext cx="5650967" cy="4650309"/>
          </a:xfrm>
          <a:prstGeom prst="rect">
            <a:avLst/>
          </a:prstGeom>
        </p:spPr>
      </p:pic>
      <p:pic>
        <p:nvPicPr>
          <p:cNvPr id="11" name="Hình ảnh 10">
            <a:extLst>
              <a:ext uri="{FF2B5EF4-FFF2-40B4-BE49-F238E27FC236}">
                <a16:creationId xmlns:a16="http://schemas.microsoft.com/office/drawing/2014/main" id="{E9AAD5FC-EF17-5AAB-1BEE-5A8F8D6F23AE}"/>
              </a:ext>
            </a:extLst>
          </p:cNvPr>
          <p:cNvPicPr>
            <a:picLocks noChangeAspect="1"/>
          </p:cNvPicPr>
          <p:nvPr/>
        </p:nvPicPr>
        <p:blipFill rotWithShape="1">
          <a:blip r:embed="rId9"/>
          <a:srcRect r="30786"/>
          <a:stretch/>
        </p:blipFill>
        <p:spPr>
          <a:xfrm>
            <a:off x="6089355" y="1470259"/>
            <a:ext cx="5795076" cy="4753833"/>
          </a:xfrm>
          <a:prstGeom prst="rect">
            <a:avLst/>
          </a:prstGeom>
        </p:spPr>
      </p:pic>
      <p:sp>
        <p:nvSpPr>
          <p:cNvPr id="14" name="Hộp Văn bản 13">
            <a:extLst>
              <a:ext uri="{FF2B5EF4-FFF2-40B4-BE49-F238E27FC236}">
                <a16:creationId xmlns:a16="http://schemas.microsoft.com/office/drawing/2014/main" id="{E02B44F9-AE3A-10AC-B973-D99675344162}"/>
              </a:ext>
            </a:extLst>
          </p:cNvPr>
          <p:cNvSpPr txBox="1"/>
          <p:nvPr/>
        </p:nvSpPr>
        <p:spPr>
          <a:xfrm>
            <a:off x="7801523" y="867941"/>
            <a:ext cx="2751074" cy="400110"/>
          </a:xfrm>
          <a:prstGeom prst="rect">
            <a:avLst/>
          </a:prstGeom>
          <a:noFill/>
        </p:spPr>
        <p:txBody>
          <a:bodyPr wrap="none" rtlCol="0">
            <a:spAutoFit/>
          </a:bodyPr>
          <a:lstStyle/>
          <a:p>
            <a:r>
              <a:rPr lang="vi-VN" sz="2000" b="1" kern="100" dirty="0">
                <a:solidFill>
                  <a:srgbClr val="01E9F5"/>
                </a:solidFill>
                <a:latin typeface="Calibri" panose="020F0502020204030204" pitchFamily="34" charset="0"/>
                <a:cs typeface="Times New Roman" panose="02020603050405020304" pitchFamily="18" charset="0"/>
              </a:rPr>
              <a:t>2. </a:t>
            </a:r>
            <a:r>
              <a:rPr lang="vi-VN" sz="2000" b="1" kern="100" dirty="0" err="1">
                <a:solidFill>
                  <a:srgbClr val="01E9F5"/>
                </a:solidFill>
                <a:latin typeface="Calibri" panose="020F0502020204030204" pitchFamily="34" charset="0"/>
                <a:cs typeface="Times New Roman" panose="02020603050405020304" pitchFamily="18" charset="0"/>
              </a:rPr>
              <a:t>Conduct</a:t>
            </a:r>
            <a:r>
              <a:rPr lang="vi-VN" sz="2000" b="1" kern="100" dirty="0">
                <a:solidFill>
                  <a:srgbClr val="01E9F5"/>
                </a:solidFill>
                <a:latin typeface="Calibri" panose="020F0502020204030204" pitchFamily="34" charset="0"/>
                <a:cs typeface="Times New Roman" panose="02020603050405020304" pitchFamily="18" charset="0"/>
              </a:rPr>
              <a:t> </a:t>
            </a:r>
            <a:r>
              <a:rPr lang="vi-VN" sz="2000" b="1" kern="100" dirty="0" err="1">
                <a:solidFill>
                  <a:srgbClr val="01E9F5"/>
                </a:solidFill>
                <a:latin typeface="Calibri" panose="020F0502020204030204" pitchFamily="34" charset="0"/>
                <a:cs typeface="Times New Roman" panose="02020603050405020304" pitchFamily="18" charset="0"/>
              </a:rPr>
              <a:t>classification</a:t>
            </a:r>
            <a:endParaRPr lang="vi-VN" sz="2000" b="1" dirty="0">
              <a:solidFill>
                <a:srgbClr val="01E9F5"/>
              </a:solidFill>
            </a:endParaRPr>
          </a:p>
        </p:txBody>
      </p:sp>
    </p:spTree>
    <p:extLst>
      <p:ext uri="{BB962C8B-B14F-4D97-AF65-F5344CB8AC3E}">
        <p14:creationId xmlns:p14="http://schemas.microsoft.com/office/powerpoint/2010/main" val="222393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án cây 2">
            <a:extLst>
              <a:ext uri="{FF2B5EF4-FFF2-40B4-BE49-F238E27FC236}">
                <a16:creationId xmlns:a16="http://schemas.microsoft.com/office/drawing/2014/main" id="{9C68C877-A671-4711-8F27-FA4B8236DF3C}"/>
              </a:ext>
            </a:extLst>
          </p:cNvPr>
          <p:cNvSpPr/>
          <p:nvPr/>
        </p:nvSpPr>
        <p:spPr>
          <a:xfrm>
            <a:off x="1261663" y="3633233"/>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Group 33">
            <a:extLst>
              <a:ext uri="{FF2B5EF4-FFF2-40B4-BE49-F238E27FC236}">
                <a16:creationId xmlns:a16="http://schemas.microsoft.com/office/drawing/2014/main" id="{96AFB705-A564-4665-B4E6-774CCE3EAEAE}"/>
              </a:ext>
            </a:extLst>
          </p:cNvPr>
          <p:cNvGrpSpPr/>
          <p:nvPr/>
        </p:nvGrpSpPr>
        <p:grpSpPr>
          <a:xfrm flipH="1">
            <a:off x="9603407" y="2470258"/>
            <a:ext cx="1177835" cy="4432152"/>
            <a:chOff x="8269148" y="2257243"/>
            <a:chExt cx="1233691" cy="4642338"/>
          </a:xfrm>
          <a:solidFill>
            <a:srgbClr val="3B3838"/>
          </a:solidFill>
        </p:grpSpPr>
        <p:sp>
          <p:nvSpPr>
            <p:cNvPr id="35" name="Freeform: Shape 34">
              <a:extLst>
                <a:ext uri="{FF2B5EF4-FFF2-40B4-BE49-F238E27FC236}">
                  <a16:creationId xmlns:a16="http://schemas.microsoft.com/office/drawing/2014/main" id="{4FB0A4A2-B15F-41E6-9BC3-12508C021470}"/>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Freeform: Shape 35">
              <a:extLst>
                <a:ext uri="{FF2B5EF4-FFF2-40B4-BE49-F238E27FC236}">
                  <a16:creationId xmlns:a16="http://schemas.microsoft.com/office/drawing/2014/main" id="{DDBF405B-90EA-4FFB-9076-830518B5976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29" name="Viền tam giác">
            <a:extLst>
              <a:ext uri="{FF2B5EF4-FFF2-40B4-BE49-F238E27FC236}">
                <a16:creationId xmlns:a16="http://schemas.microsoft.com/office/drawing/2014/main" id="{67CC1AA5-666C-45A3-A688-5AE737439E06}"/>
              </a:ext>
            </a:extLst>
          </p:cNvPr>
          <p:cNvSpPr/>
          <p:nvPr/>
        </p:nvSpPr>
        <p:spPr>
          <a:xfrm rot="12610343">
            <a:off x="7446945" y="1353218"/>
            <a:ext cx="3928950" cy="3387026"/>
          </a:xfrm>
          <a:prstGeom prst="triangl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Viền tròn trong tam giác">
            <a:extLst>
              <a:ext uri="{FF2B5EF4-FFF2-40B4-BE49-F238E27FC236}">
                <a16:creationId xmlns:a16="http://schemas.microsoft.com/office/drawing/2014/main" id="{9C463920-A9EC-470B-8DFC-002E3155B42A}"/>
              </a:ext>
            </a:extLst>
          </p:cNvPr>
          <p:cNvSpPr/>
          <p:nvPr/>
        </p:nvSpPr>
        <p:spPr>
          <a:xfrm>
            <a:off x="8797692" y="1640114"/>
            <a:ext cx="1788886" cy="1788886"/>
          </a:xfrm>
          <a:prstGeom prst="ellipse">
            <a:avLst/>
          </a:prstGeom>
          <a:noFill/>
          <a:ln w="28575">
            <a:solidFill>
              <a:srgbClr val="01ADB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Nữa vòng tròn đứt gạch">
            <a:extLst>
              <a:ext uri="{FF2B5EF4-FFF2-40B4-BE49-F238E27FC236}">
                <a16:creationId xmlns:a16="http://schemas.microsoft.com/office/drawing/2014/main" id="{A0C22D46-1C1E-448F-820F-1EAE32075DE9}"/>
              </a:ext>
            </a:extLst>
          </p:cNvPr>
          <p:cNvSpPr/>
          <p:nvPr/>
        </p:nvSpPr>
        <p:spPr>
          <a:xfrm rot="5400000">
            <a:off x="4001958" y="554432"/>
            <a:ext cx="3970963" cy="4331126"/>
          </a:xfrm>
          <a:prstGeom prst="blockArc">
            <a:avLst>
              <a:gd name="adj1" fmla="val 8017799"/>
              <a:gd name="adj2" fmla="val 20760407"/>
              <a:gd name="adj3" fmla="val 3141"/>
            </a:avLst>
          </a:prstGeom>
          <a:noFill/>
          <a:ln w="57150">
            <a:solidFill>
              <a:srgbClr val="5C5C5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7" name="!!Nền trong viền kim cương">
            <a:extLst>
              <a:ext uri="{FF2B5EF4-FFF2-40B4-BE49-F238E27FC236}">
                <a16:creationId xmlns:a16="http://schemas.microsoft.com/office/drawing/2014/main" id="{DB4578C9-DD1D-4BAC-AF94-7C8745A54C09}"/>
              </a:ext>
            </a:extLst>
          </p:cNvPr>
          <p:cNvSpPr/>
          <p:nvPr/>
        </p:nvSpPr>
        <p:spPr>
          <a:xfrm>
            <a:off x="1635198" y="1263490"/>
            <a:ext cx="3058610" cy="3058610"/>
          </a:xfrm>
          <a:prstGeom prst="diamond">
            <a:avLst/>
          </a:prstGeom>
          <a:solidFill>
            <a:schemeClr val="tx1">
              <a:lumMod val="85000"/>
              <a:lumOff val="1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6" name="!!aaaa1">
            <a:extLst>
              <a:ext uri="{FF2B5EF4-FFF2-40B4-BE49-F238E27FC236}">
                <a16:creationId xmlns:a16="http://schemas.microsoft.com/office/drawing/2014/main" id="{BB6D04E6-D23C-477B-A1C8-2975CEB704E5}"/>
              </a:ext>
            </a:extLst>
          </p:cNvPr>
          <p:cNvSpPr/>
          <p:nvPr/>
        </p:nvSpPr>
        <p:spPr>
          <a:xfrm>
            <a:off x="946783" y="545934"/>
            <a:ext cx="4435441" cy="4435441"/>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án cây 3.3">
            <a:extLst>
              <a:ext uri="{FF2B5EF4-FFF2-40B4-BE49-F238E27FC236}">
                <a16:creationId xmlns:a16="http://schemas.microsoft.com/office/drawing/2014/main" id="{778B1BC7-7285-40D7-8B97-94CD8CD528A8}"/>
              </a:ext>
            </a:extLst>
          </p:cNvPr>
          <p:cNvSpPr/>
          <p:nvPr/>
        </p:nvSpPr>
        <p:spPr>
          <a:xfrm>
            <a:off x="3762726" y="543982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vi-VN" dirty="0"/>
          </a:p>
        </p:txBody>
      </p:sp>
      <p:sp>
        <p:nvSpPr>
          <p:cNvPr id="23" name="Thân cây 3.3">
            <a:extLst>
              <a:ext uri="{FF2B5EF4-FFF2-40B4-BE49-F238E27FC236}">
                <a16:creationId xmlns:a16="http://schemas.microsoft.com/office/drawing/2014/main" id="{5FB7DD50-9C2C-4374-A1AB-11F4725D42E6}"/>
              </a:ext>
            </a:extLst>
          </p:cNvPr>
          <p:cNvSpPr/>
          <p:nvPr/>
        </p:nvSpPr>
        <p:spPr>
          <a:xfrm>
            <a:off x="4005955" y="578523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án cây 3.2">
            <a:extLst>
              <a:ext uri="{FF2B5EF4-FFF2-40B4-BE49-F238E27FC236}">
                <a16:creationId xmlns:a16="http://schemas.microsoft.com/office/drawing/2014/main" id="{DC3C635B-A4CC-4E2F-BF9D-82077E264443}"/>
              </a:ext>
            </a:extLst>
          </p:cNvPr>
          <p:cNvSpPr/>
          <p:nvPr/>
        </p:nvSpPr>
        <p:spPr>
          <a:xfrm>
            <a:off x="2585341" y="533487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hân cây 3.2">
            <a:extLst>
              <a:ext uri="{FF2B5EF4-FFF2-40B4-BE49-F238E27FC236}">
                <a16:creationId xmlns:a16="http://schemas.microsoft.com/office/drawing/2014/main" id="{1D32A5A9-6D24-4319-83AB-4E22BBC907E9}"/>
              </a:ext>
            </a:extLst>
          </p:cNvPr>
          <p:cNvSpPr/>
          <p:nvPr/>
        </p:nvSpPr>
        <p:spPr>
          <a:xfrm>
            <a:off x="2828570" y="5680283"/>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án cây 3.1">
            <a:extLst>
              <a:ext uri="{FF2B5EF4-FFF2-40B4-BE49-F238E27FC236}">
                <a16:creationId xmlns:a16="http://schemas.microsoft.com/office/drawing/2014/main" id="{4BB94F8D-4255-4C52-BD24-C706D7BC0B77}"/>
              </a:ext>
            </a:extLst>
          </p:cNvPr>
          <p:cNvSpPr/>
          <p:nvPr/>
        </p:nvSpPr>
        <p:spPr>
          <a:xfrm>
            <a:off x="276410" y="511358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hân cây 3.1">
            <a:extLst>
              <a:ext uri="{FF2B5EF4-FFF2-40B4-BE49-F238E27FC236}">
                <a16:creationId xmlns:a16="http://schemas.microsoft.com/office/drawing/2014/main" id="{37218458-86BF-4FF0-A317-D0388BA28C71}"/>
              </a:ext>
            </a:extLst>
          </p:cNvPr>
          <p:cNvSpPr/>
          <p:nvPr/>
        </p:nvSpPr>
        <p:spPr>
          <a:xfrm>
            <a:off x="519639" y="545899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3947074" y="3997371"/>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Thân cây 2.2">
            <a:extLst>
              <a:ext uri="{FF2B5EF4-FFF2-40B4-BE49-F238E27FC236}">
                <a16:creationId xmlns:a16="http://schemas.microsoft.com/office/drawing/2014/main" id="{FD5AC8D8-91FA-4F60-A49F-3645552D7B33}"/>
              </a:ext>
            </a:extLst>
          </p:cNvPr>
          <p:cNvSpPr/>
          <p:nvPr/>
        </p:nvSpPr>
        <p:spPr>
          <a:xfrm>
            <a:off x="4561331" y="5227616"/>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 name="Thân cây 2">
            <a:extLst>
              <a:ext uri="{FF2B5EF4-FFF2-40B4-BE49-F238E27FC236}">
                <a16:creationId xmlns:a16="http://schemas.microsoft.com/office/drawing/2014/main" id="{86F33EB4-90C1-4391-9943-3CF6C37715A2}"/>
              </a:ext>
            </a:extLst>
          </p:cNvPr>
          <p:cNvSpPr/>
          <p:nvPr/>
        </p:nvSpPr>
        <p:spPr>
          <a:xfrm>
            <a:off x="2039510" y="4784504"/>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Mặt đất">
            <a:extLst>
              <a:ext uri="{FF2B5EF4-FFF2-40B4-BE49-F238E27FC236}">
                <a16:creationId xmlns:a16="http://schemas.microsoft.com/office/drawing/2014/main" id="{0EA8B67E-05D1-4349-94A8-9397D331AF98}"/>
              </a:ext>
            </a:extLst>
          </p:cNvPr>
          <p:cNvSpPr/>
          <p:nvPr/>
        </p:nvSpPr>
        <p:spPr>
          <a:xfrm>
            <a:off x="-1" y="5949862"/>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CHỮ: Nhóm 2">
            <a:extLst>
              <a:ext uri="{FF2B5EF4-FFF2-40B4-BE49-F238E27FC236}">
                <a16:creationId xmlns:a16="http://schemas.microsoft.com/office/drawing/2014/main" id="{A73C2C88-E778-46AA-9A4D-61A9F0613856}"/>
              </a:ext>
            </a:extLst>
          </p:cNvPr>
          <p:cNvSpPr txBox="1"/>
          <p:nvPr/>
        </p:nvSpPr>
        <p:spPr>
          <a:xfrm>
            <a:off x="3923925" y="558715"/>
            <a:ext cx="4441253" cy="584775"/>
          </a:xfrm>
          <a:prstGeom prst="rect">
            <a:avLst/>
          </a:prstGeom>
          <a:noFill/>
        </p:spPr>
        <p:txBody>
          <a:bodyPr wrap="square" rtlCol="0">
            <a:spAutoFit/>
          </a:bodyPr>
          <a:lstStyle/>
          <a:p>
            <a:pPr algn="ctr"/>
            <a:r>
              <a:rPr lang="en-US" sz="3200" b="1" dirty="0">
                <a:solidFill>
                  <a:srgbClr val="01ADB5"/>
                </a:solidFill>
                <a:latin typeface="Stencil" panose="040409050D0802020404" pitchFamily="82" charset="0"/>
              </a:rPr>
              <a:t>TEAM MEMBERS</a:t>
            </a:r>
            <a:endParaRPr lang="vi-VN" sz="3200" b="1" dirty="0">
              <a:solidFill>
                <a:srgbClr val="01ADB5"/>
              </a:solidFill>
            </a:endParaRPr>
          </a:p>
        </p:txBody>
      </p:sp>
      <p:sp>
        <p:nvSpPr>
          <p:cNvPr id="2" name="Ô Nội dung Tổng quan">
            <a:extLst>
              <a:ext uri="{FF2B5EF4-FFF2-40B4-BE49-F238E27FC236}">
                <a16:creationId xmlns:a16="http://schemas.microsoft.com/office/drawing/2014/main" id="{0346B22C-B64D-4E7A-9977-B5A9A6C9C76D}"/>
              </a:ext>
            </a:extLst>
          </p:cNvPr>
          <p:cNvSpPr/>
          <p:nvPr/>
        </p:nvSpPr>
        <p:spPr>
          <a:xfrm>
            <a:off x="5471344" y="2684071"/>
            <a:ext cx="1104908" cy="110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3" name="Group 32">
            <a:extLst>
              <a:ext uri="{FF2B5EF4-FFF2-40B4-BE49-F238E27FC236}">
                <a16:creationId xmlns:a16="http://schemas.microsoft.com/office/drawing/2014/main" id="{299804F0-9F33-4AA3-9CAC-7771346E41DD}"/>
              </a:ext>
            </a:extLst>
          </p:cNvPr>
          <p:cNvGrpSpPr/>
          <p:nvPr/>
        </p:nvGrpSpPr>
        <p:grpSpPr>
          <a:xfrm>
            <a:off x="10809313" y="639718"/>
            <a:ext cx="1350499" cy="6262692"/>
            <a:chOff x="10458385" y="595308"/>
            <a:chExt cx="1350499" cy="6262692"/>
          </a:xfrm>
        </p:grpSpPr>
        <p:sp>
          <p:nvSpPr>
            <p:cNvPr id="30" name="Freeform: Shape 29">
              <a:extLst>
                <a:ext uri="{FF2B5EF4-FFF2-40B4-BE49-F238E27FC236}">
                  <a16:creationId xmlns:a16="http://schemas.microsoft.com/office/drawing/2014/main" id="{9AD0D089-63A7-47BE-8E54-91F1805F7C57}"/>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Connector 10">
              <a:extLst>
                <a:ext uri="{FF2B5EF4-FFF2-40B4-BE49-F238E27FC236}">
                  <a16:creationId xmlns:a16="http://schemas.microsoft.com/office/drawing/2014/main" id="{3125D518-2B3D-4A0F-97C9-71904AB20864}"/>
                </a:ext>
              </a:extLst>
            </p:cNvPr>
            <p:cNvCxnSpPr>
              <a:endCxn id="3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02CDAF-E86B-4A38-A2F8-74E0426F3A49}"/>
              </a:ext>
            </a:extLst>
          </p:cNvPr>
          <p:cNvGrpSpPr/>
          <p:nvPr/>
        </p:nvGrpSpPr>
        <p:grpSpPr>
          <a:xfrm>
            <a:off x="8837902" y="5439827"/>
            <a:ext cx="736717" cy="1393703"/>
            <a:chOff x="6156878" y="1263490"/>
            <a:chExt cx="2445840" cy="5564834"/>
          </a:xfrm>
          <a:solidFill>
            <a:schemeClr val="tx1">
              <a:lumMod val="65000"/>
              <a:lumOff val="35000"/>
              <a:alpha val="60000"/>
            </a:schemeClr>
          </a:solidFill>
        </p:grpSpPr>
        <p:sp>
          <p:nvSpPr>
            <p:cNvPr id="77" name="Rectangle 76">
              <a:extLst>
                <a:ext uri="{FF2B5EF4-FFF2-40B4-BE49-F238E27FC236}">
                  <a16:creationId xmlns:a16="http://schemas.microsoft.com/office/drawing/2014/main" id="{EFAD61AA-87A8-4532-BED0-F03DC08E361F}"/>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AF19B973-FF45-4254-AF9A-1E052247802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Rectangle 78">
              <a:extLst>
                <a:ext uri="{FF2B5EF4-FFF2-40B4-BE49-F238E27FC236}">
                  <a16:creationId xmlns:a16="http://schemas.microsoft.com/office/drawing/2014/main" id="{48E8C6B7-CCDF-4CC7-8BA0-CB7E5C6E4D8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0" name="Rectangle 79">
              <a:extLst>
                <a:ext uri="{FF2B5EF4-FFF2-40B4-BE49-F238E27FC236}">
                  <a16:creationId xmlns:a16="http://schemas.microsoft.com/office/drawing/2014/main" id="{1F38376C-0DAD-4E4C-B37C-A26C6632B32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3422414A-EF89-4692-9786-296D46AA23A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Rectangle 81">
              <a:extLst>
                <a:ext uri="{FF2B5EF4-FFF2-40B4-BE49-F238E27FC236}">
                  <a16:creationId xmlns:a16="http://schemas.microsoft.com/office/drawing/2014/main" id="{03B78618-47D5-4F98-96B7-89E3030EE04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Rectangle 82">
              <a:extLst>
                <a:ext uri="{FF2B5EF4-FFF2-40B4-BE49-F238E27FC236}">
                  <a16:creationId xmlns:a16="http://schemas.microsoft.com/office/drawing/2014/main" id="{06A33702-6969-4DC0-B278-1105E254999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Rectangle 83">
              <a:extLst>
                <a:ext uri="{FF2B5EF4-FFF2-40B4-BE49-F238E27FC236}">
                  <a16:creationId xmlns:a16="http://schemas.microsoft.com/office/drawing/2014/main" id="{CC54541A-C2A5-48E5-8B30-29421F7D5CA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Rectangle 84">
              <a:extLst>
                <a:ext uri="{FF2B5EF4-FFF2-40B4-BE49-F238E27FC236}">
                  <a16:creationId xmlns:a16="http://schemas.microsoft.com/office/drawing/2014/main" id="{195A49AD-9D5E-4969-BEFD-7134A496B9B6}"/>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6" name="Rectangle 85">
              <a:extLst>
                <a:ext uri="{FF2B5EF4-FFF2-40B4-BE49-F238E27FC236}">
                  <a16:creationId xmlns:a16="http://schemas.microsoft.com/office/drawing/2014/main" id="{69A976CC-C40B-4045-8869-3CB1AC99252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7" name="Rectangle 86">
              <a:extLst>
                <a:ext uri="{FF2B5EF4-FFF2-40B4-BE49-F238E27FC236}">
                  <a16:creationId xmlns:a16="http://schemas.microsoft.com/office/drawing/2014/main" id="{08129403-E865-4AE3-A821-4803A0BBB198}"/>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8" name="Rectangle 87">
              <a:extLst>
                <a:ext uri="{FF2B5EF4-FFF2-40B4-BE49-F238E27FC236}">
                  <a16:creationId xmlns:a16="http://schemas.microsoft.com/office/drawing/2014/main" id="{D781F1DA-1937-49FB-9F50-8F5ACADA6A83}"/>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Rectangle 88">
              <a:extLst>
                <a:ext uri="{FF2B5EF4-FFF2-40B4-BE49-F238E27FC236}">
                  <a16:creationId xmlns:a16="http://schemas.microsoft.com/office/drawing/2014/main" id="{18088159-06BA-4AD0-8B7C-D9F58E17FED5}"/>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9ECFFB16-6AEE-4942-B592-3D53930F625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C2C4F3EF-1D7B-467D-BDD4-8A33ABA1BA7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2" name="Rectangle 91">
              <a:extLst>
                <a:ext uri="{FF2B5EF4-FFF2-40B4-BE49-F238E27FC236}">
                  <a16:creationId xmlns:a16="http://schemas.microsoft.com/office/drawing/2014/main" id="{56360B42-6D13-47F0-B050-14C4AA5F9A65}"/>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pic>
        <p:nvPicPr>
          <p:cNvPr id="1028" name="Picture 4" descr="Index of /~pptlabs/dev/shapes">
            <a:extLst>
              <a:ext uri="{FF2B5EF4-FFF2-40B4-BE49-F238E27FC236}">
                <a16:creationId xmlns:a16="http://schemas.microsoft.com/office/drawing/2014/main" id="{E0A63AC1-E040-4973-9E68-CA2FFE875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884" y="5736461"/>
            <a:ext cx="1447926" cy="144792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F98F9A65-42A3-4C00-9CF2-36393A2A81F9}"/>
              </a:ext>
            </a:extLst>
          </p:cNvPr>
          <p:cNvGrpSpPr/>
          <p:nvPr/>
        </p:nvGrpSpPr>
        <p:grpSpPr>
          <a:xfrm>
            <a:off x="9465116" y="4866751"/>
            <a:ext cx="1145426" cy="2005673"/>
            <a:chOff x="6156879" y="1263490"/>
            <a:chExt cx="2445841" cy="5564834"/>
          </a:xfrm>
          <a:solidFill>
            <a:srgbClr val="7F7F7F">
              <a:alpha val="60000"/>
            </a:srgbClr>
          </a:solidFill>
        </p:grpSpPr>
        <p:sp>
          <p:nvSpPr>
            <p:cNvPr id="60" name="Rectangle 59">
              <a:extLst>
                <a:ext uri="{FF2B5EF4-FFF2-40B4-BE49-F238E27FC236}">
                  <a16:creationId xmlns:a16="http://schemas.microsoft.com/office/drawing/2014/main" id="{AA0E5F05-9FB7-4DFD-8EE6-6513E1DC5257}"/>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Rectangle 60">
              <a:extLst>
                <a:ext uri="{FF2B5EF4-FFF2-40B4-BE49-F238E27FC236}">
                  <a16:creationId xmlns:a16="http://schemas.microsoft.com/office/drawing/2014/main" id="{330404FB-23A1-4F59-986B-824D4ABDC3A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2" name="Rectangle 61">
              <a:extLst>
                <a:ext uri="{FF2B5EF4-FFF2-40B4-BE49-F238E27FC236}">
                  <a16:creationId xmlns:a16="http://schemas.microsoft.com/office/drawing/2014/main" id="{BF6733CC-0AF4-4C4C-89A5-36CC0DFEB5A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3" name="Rectangle 62">
              <a:extLst>
                <a:ext uri="{FF2B5EF4-FFF2-40B4-BE49-F238E27FC236}">
                  <a16:creationId xmlns:a16="http://schemas.microsoft.com/office/drawing/2014/main" id="{F8963B58-44F7-43B4-A0C0-D7F04C03165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4" name="Rectangle 63">
              <a:extLst>
                <a:ext uri="{FF2B5EF4-FFF2-40B4-BE49-F238E27FC236}">
                  <a16:creationId xmlns:a16="http://schemas.microsoft.com/office/drawing/2014/main" id="{F7E9C355-3BBA-4714-8609-22E30DD0947A}"/>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5" name="Rectangle 64">
              <a:extLst>
                <a:ext uri="{FF2B5EF4-FFF2-40B4-BE49-F238E27FC236}">
                  <a16:creationId xmlns:a16="http://schemas.microsoft.com/office/drawing/2014/main" id="{4AB1E53A-7D41-47A0-8F80-0B1BAD3BC45A}"/>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6" name="Rectangle 65">
              <a:extLst>
                <a:ext uri="{FF2B5EF4-FFF2-40B4-BE49-F238E27FC236}">
                  <a16:creationId xmlns:a16="http://schemas.microsoft.com/office/drawing/2014/main" id="{CD4228ED-0D1C-4A19-88FA-61E4822F4A80}"/>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7" name="Rectangle 66">
              <a:extLst>
                <a:ext uri="{FF2B5EF4-FFF2-40B4-BE49-F238E27FC236}">
                  <a16:creationId xmlns:a16="http://schemas.microsoft.com/office/drawing/2014/main" id="{1921CFE0-8996-477B-8361-1E2DAF7A037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8" name="Rectangle 67">
              <a:extLst>
                <a:ext uri="{FF2B5EF4-FFF2-40B4-BE49-F238E27FC236}">
                  <a16:creationId xmlns:a16="http://schemas.microsoft.com/office/drawing/2014/main" id="{E0FB5E7A-8AEC-4213-BC3D-81C5DEC287A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9" name="Rectangle 68">
              <a:extLst>
                <a:ext uri="{FF2B5EF4-FFF2-40B4-BE49-F238E27FC236}">
                  <a16:creationId xmlns:a16="http://schemas.microsoft.com/office/drawing/2014/main" id="{506C58F8-1872-445E-93C6-B0225D9B05E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0" name="Rectangle 69">
              <a:extLst>
                <a:ext uri="{FF2B5EF4-FFF2-40B4-BE49-F238E27FC236}">
                  <a16:creationId xmlns:a16="http://schemas.microsoft.com/office/drawing/2014/main" id="{8A991BD1-129B-437F-8235-EEF62F4DAF71}"/>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Rectangle 70">
              <a:extLst>
                <a:ext uri="{FF2B5EF4-FFF2-40B4-BE49-F238E27FC236}">
                  <a16:creationId xmlns:a16="http://schemas.microsoft.com/office/drawing/2014/main" id="{CC18AA32-85FA-4A50-BA78-8EEDF07D72F1}"/>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2" name="Rectangle 71">
              <a:extLst>
                <a:ext uri="{FF2B5EF4-FFF2-40B4-BE49-F238E27FC236}">
                  <a16:creationId xmlns:a16="http://schemas.microsoft.com/office/drawing/2014/main" id="{1787B15B-35CC-4DFA-ABDF-E3839CE34BC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3" name="Rectangle 72">
              <a:extLst>
                <a:ext uri="{FF2B5EF4-FFF2-40B4-BE49-F238E27FC236}">
                  <a16:creationId xmlns:a16="http://schemas.microsoft.com/office/drawing/2014/main" id="{2D7049BB-274F-4333-94A3-4050B3873A3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4" name="Rectangle 73">
              <a:extLst>
                <a:ext uri="{FF2B5EF4-FFF2-40B4-BE49-F238E27FC236}">
                  <a16:creationId xmlns:a16="http://schemas.microsoft.com/office/drawing/2014/main" id="{325F9716-84F3-4638-8B85-9736057E0E21}"/>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5" name="Rectangle 74">
              <a:extLst>
                <a:ext uri="{FF2B5EF4-FFF2-40B4-BE49-F238E27FC236}">
                  <a16:creationId xmlns:a16="http://schemas.microsoft.com/office/drawing/2014/main" id="{E1DDEEA4-4372-430B-8576-273D96A4E598}"/>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9" name="Group 38">
            <a:extLst>
              <a:ext uri="{FF2B5EF4-FFF2-40B4-BE49-F238E27FC236}">
                <a16:creationId xmlns:a16="http://schemas.microsoft.com/office/drawing/2014/main" id="{214F3B4C-9484-40F2-9B05-0C44B76C290C}"/>
              </a:ext>
            </a:extLst>
          </p:cNvPr>
          <p:cNvGrpSpPr/>
          <p:nvPr/>
        </p:nvGrpSpPr>
        <p:grpSpPr>
          <a:xfrm>
            <a:off x="10428105" y="3954307"/>
            <a:ext cx="933795" cy="2911217"/>
            <a:chOff x="6156878" y="1263490"/>
            <a:chExt cx="2445840" cy="5564834"/>
          </a:xfrm>
          <a:solidFill>
            <a:schemeClr val="tx1">
              <a:lumMod val="95000"/>
              <a:lumOff val="5000"/>
              <a:alpha val="60000"/>
            </a:schemeClr>
          </a:solidFill>
        </p:grpSpPr>
        <p:sp>
          <p:nvSpPr>
            <p:cNvPr id="37" name="Rectangle 36">
              <a:extLst>
                <a:ext uri="{FF2B5EF4-FFF2-40B4-BE49-F238E27FC236}">
                  <a16:creationId xmlns:a16="http://schemas.microsoft.com/office/drawing/2014/main" id="{30B2164C-A7F9-4305-9A65-5E644C02774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8" name="Rectangle 37">
              <a:extLst>
                <a:ext uri="{FF2B5EF4-FFF2-40B4-BE49-F238E27FC236}">
                  <a16:creationId xmlns:a16="http://schemas.microsoft.com/office/drawing/2014/main" id="{067FAC16-23F9-419B-9EEE-C7323C7077B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0" name="Rectangle 39">
              <a:extLst>
                <a:ext uri="{FF2B5EF4-FFF2-40B4-BE49-F238E27FC236}">
                  <a16:creationId xmlns:a16="http://schemas.microsoft.com/office/drawing/2014/main" id="{C6AD712D-D734-486F-9098-2A05ADC2FE9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1" name="Rectangle 40">
              <a:extLst>
                <a:ext uri="{FF2B5EF4-FFF2-40B4-BE49-F238E27FC236}">
                  <a16:creationId xmlns:a16="http://schemas.microsoft.com/office/drawing/2014/main" id="{3F5302A3-58E0-4606-A153-3AE838911CD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6" name="Rectangle 45">
              <a:extLst>
                <a:ext uri="{FF2B5EF4-FFF2-40B4-BE49-F238E27FC236}">
                  <a16:creationId xmlns:a16="http://schemas.microsoft.com/office/drawing/2014/main" id="{70E1C235-B84C-4D74-95A6-458CD691EE1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7" name="Rectangle 46">
              <a:extLst>
                <a:ext uri="{FF2B5EF4-FFF2-40B4-BE49-F238E27FC236}">
                  <a16:creationId xmlns:a16="http://schemas.microsoft.com/office/drawing/2014/main" id="{7D7DD621-FD52-4907-8BCA-61599C83F37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8" name="Rectangle 47">
              <a:extLst>
                <a:ext uri="{FF2B5EF4-FFF2-40B4-BE49-F238E27FC236}">
                  <a16:creationId xmlns:a16="http://schemas.microsoft.com/office/drawing/2014/main" id="{6ACC49A9-6521-4A59-8CA3-94CE19F754A4}"/>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9" name="Rectangle 48">
              <a:extLst>
                <a:ext uri="{FF2B5EF4-FFF2-40B4-BE49-F238E27FC236}">
                  <a16:creationId xmlns:a16="http://schemas.microsoft.com/office/drawing/2014/main" id="{2305409E-2114-41A7-B491-A0F490D7DE5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0" name="Rectangle 49">
              <a:extLst>
                <a:ext uri="{FF2B5EF4-FFF2-40B4-BE49-F238E27FC236}">
                  <a16:creationId xmlns:a16="http://schemas.microsoft.com/office/drawing/2014/main" id="{4E898CDD-C069-4C71-A3D7-41C7D387D8F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1" name="Rectangle 50">
              <a:extLst>
                <a:ext uri="{FF2B5EF4-FFF2-40B4-BE49-F238E27FC236}">
                  <a16:creationId xmlns:a16="http://schemas.microsoft.com/office/drawing/2014/main" id="{94FB6E19-B9C3-4478-A218-DC6EB85BFD8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2" name="Rectangle 51">
              <a:extLst>
                <a:ext uri="{FF2B5EF4-FFF2-40B4-BE49-F238E27FC236}">
                  <a16:creationId xmlns:a16="http://schemas.microsoft.com/office/drawing/2014/main" id="{2E8B03B9-568F-41E7-AFA9-C665350B6AD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3" name="Rectangle 52">
              <a:extLst>
                <a:ext uri="{FF2B5EF4-FFF2-40B4-BE49-F238E27FC236}">
                  <a16:creationId xmlns:a16="http://schemas.microsoft.com/office/drawing/2014/main" id="{9225A1D3-37C3-487D-9907-A2639B8CA6E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4" name="Rectangle 53">
              <a:extLst>
                <a:ext uri="{FF2B5EF4-FFF2-40B4-BE49-F238E27FC236}">
                  <a16:creationId xmlns:a16="http://schemas.microsoft.com/office/drawing/2014/main" id="{9B6364FC-F9F5-45FC-B7F4-C63A3A88C84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5" name="Rectangle 54">
              <a:extLst>
                <a:ext uri="{FF2B5EF4-FFF2-40B4-BE49-F238E27FC236}">
                  <a16:creationId xmlns:a16="http://schemas.microsoft.com/office/drawing/2014/main" id="{F00D196A-6ABD-49E4-AF6B-2B6A22143BC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6" name="Rectangle 55">
              <a:extLst>
                <a:ext uri="{FF2B5EF4-FFF2-40B4-BE49-F238E27FC236}">
                  <a16:creationId xmlns:a16="http://schemas.microsoft.com/office/drawing/2014/main" id="{17C82BEA-DD1D-4803-AA90-92259EB13A0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Rectangle 56">
              <a:extLst>
                <a:ext uri="{FF2B5EF4-FFF2-40B4-BE49-F238E27FC236}">
                  <a16:creationId xmlns:a16="http://schemas.microsoft.com/office/drawing/2014/main" id="{B007CB49-7ED1-4740-8E0E-E9EE15AEF34D}"/>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pic>
        <p:nvPicPr>
          <p:cNvPr id="152" name="Picture 6" descr="Free Image on Pixabay - Airplane, Jet, Silhouette, Flight | Airplane  silhouette, Silhouette clip art, Plane silhouette">
            <a:extLst>
              <a:ext uri="{FF2B5EF4-FFF2-40B4-BE49-F238E27FC236}">
                <a16:creationId xmlns:a16="http://schemas.microsoft.com/office/drawing/2014/main" id="{C51F5B39-536E-48FD-8E5A-56C113EED699}"/>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2312217" y="1263490"/>
            <a:ext cx="990297" cy="56010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FFC8C3CA-EA7C-4DD2-8E47-3228B075332E}"/>
              </a:ext>
            </a:extLst>
          </p:cNvPr>
          <p:cNvSpPr/>
          <p:nvPr/>
        </p:nvSpPr>
        <p:spPr>
          <a:xfrm>
            <a:off x="8938704" y="6845777"/>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5">
            <a:extLst>
              <a:ext uri="{FF2B5EF4-FFF2-40B4-BE49-F238E27FC236}">
                <a16:creationId xmlns:a16="http://schemas.microsoft.com/office/drawing/2014/main" id="{F559E30C-A843-4052-8313-F82CDBADC482}"/>
              </a:ext>
            </a:extLst>
          </p:cNvPr>
          <p:cNvSpPr/>
          <p:nvPr/>
        </p:nvSpPr>
        <p:spPr>
          <a:xfrm>
            <a:off x="7727527" y="6942122"/>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5">
            <a:extLst>
              <a:ext uri="{FF2B5EF4-FFF2-40B4-BE49-F238E27FC236}">
                <a16:creationId xmlns:a16="http://schemas.microsoft.com/office/drawing/2014/main" id="{D096358F-E9C2-419E-9691-81300E00390B}"/>
              </a:ext>
            </a:extLst>
          </p:cNvPr>
          <p:cNvSpPr/>
          <p:nvPr/>
        </p:nvSpPr>
        <p:spPr>
          <a:xfrm flipH="1">
            <a:off x="9496442" y="6876914"/>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7">
            <a:extLst>
              <a:ext uri="{FF2B5EF4-FFF2-40B4-BE49-F238E27FC236}">
                <a16:creationId xmlns:a16="http://schemas.microsoft.com/office/drawing/2014/main" id="{73BE971B-09A8-45D1-B092-720A68D84096}"/>
              </a:ext>
            </a:extLst>
          </p:cNvPr>
          <p:cNvSpPr/>
          <p:nvPr/>
        </p:nvSpPr>
        <p:spPr>
          <a:xfrm rot="20405619">
            <a:off x="7418556" y="7284357"/>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7">
            <a:extLst>
              <a:ext uri="{FF2B5EF4-FFF2-40B4-BE49-F238E27FC236}">
                <a16:creationId xmlns:a16="http://schemas.microsoft.com/office/drawing/2014/main" id="{59BB94EE-94BF-457F-9475-5D3EAC289683}"/>
              </a:ext>
            </a:extLst>
          </p:cNvPr>
          <p:cNvSpPr/>
          <p:nvPr/>
        </p:nvSpPr>
        <p:spPr>
          <a:xfrm rot="1194381" flipH="1">
            <a:off x="9287549" y="7126998"/>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Freeform: Shape 97">
            <a:extLst>
              <a:ext uri="{FF2B5EF4-FFF2-40B4-BE49-F238E27FC236}">
                <a16:creationId xmlns:a16="http://schemas.microsoft.com/office/drawing/2014/main" id="{8411788D-6822-4BA0-9F63-7090B8C65549}"/>
              </a:ext>
            </a:extLst>
          </p:cNvPr>
          <p:cNvSpPr/>
          <p:nvPr/>
        </p:nvSpPr>
        <p:spPr>
          <a:xfrm>
            <a:off x="11017367" y="690996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99" name="Freeform: Shape 98">
            <a:extLst>
              <a:ext uri="{FF2B5EF4-FFF2-40B4-BE49-F238E27FC236}">
                <a16:creationId xmlns:a16="http://schemas.microsoft.com/office/drawing/2014/main" id="{06FE4CD3-B9D9-4843-A8A2-24B28F435B84}"/>
              </a:ext>
            </a:extLst>
          </p:cNvPr>
          <p:cNvSpPr/>
          <p:nvPr/>
        </p:nvSpPr>
        <p:spPr>
          <a:xfrm>
            <a:off x="11075558" y="6998819"/>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0" name="Freeform: Shape 99">
            <a:extLst>
              <a:ext uri="{FF2B5EF4-FFF2-40B4-BE49-F238E27FC236}">
                <a16:creationId xmlns:a16="http://schemas.microsoft.com/office/drawing/2014/main" id="{F12B9747-A33F-40A4-999B-8F5EC683D361}"/>
              </a:ext>
            </a:extLst>
          </p:cNvPr>
          <p:cNvSpPr/>
          <p:nvPr/>
        </p:nvSpPr>
        <p:spPr>
          <a:xfrm>
            <a:off x="11084251" y="6874265"/>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1" name="Freeform: Shape 100">
            <a:extLst>
              <a:ext uri="{FF2B5EF4-FFF2-40B4-BE49-F238E27FC236}">
                <a16:creationId xmlns:a16="http://schemas.microsoft.com/office/drawing/2014/main" id="{752B4B78-33D7-4E98-A0A2-8BF22E5425A0}"/>
              </a:ext>
            </a:extLst>
          </p:cNvPr>
          <p:cNvSpPr/>
          <p:nvPr/>
        </p:nvSpPr>
        <p:spPr>
          <a:xfrm rot="21005791">
            <a:off x="11078235" y="6958544"/>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2" name="Freeform: Shape 101">
            <a:extLst>
              <a:ext uri="{FF2B5EF4-FFF2-40B4-BE49-F238E27FC236}">
                <a16:creationId xmlns:a16="http://schemas.microsoft.com/office/drawing/2014/main" id="{12D3977E-36CC-44B7-B8E5-0F9C9E0F13A9}"/>
              </a:ext>
            </a:extLst>
          </p:cNvPr>
          <p:cNvSpPr/>
          <p:nvPr/>
        </p:nvSpPr>
        <p:spPr>
          <a:xfrm>
            <a:off x="11139103" y="6969820"/>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03" name="Rectangle 102">
            <a:extLst>
              <a:ext uri="{FF2B5EF4-FFF2-40B4-BE49-F238E27FC236}">
                <a16:creationId xmlns:a16="http://schemas.microsoft.com/office/drawing/2014/main" id="{A24E28AB-957F-4ADD-BB0A-1F3B7449AE47}"/>
              </a:ext>
            </a:extLst>
          </p:cNvPr>
          <p:cNvSpPr/>
          <p:nvPr/>
        </p:nvSpPr>
        <p:spPr>
          <a:xfrm>
            <a:off x="8837902" y="6912534"/>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5EDD88AF-4AAF-40A1-9F28-B948A0F01756}"/>
              </a:ext>
            </a:extLst>
          </p:cNvPr>
          <p:cNvSpPr/>
          <p:nvPr/>
        </p:nvSpPr>
        <p:spPr>
          <a:xfrm>
            <a:off x="8820236" y="7056460"/>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id="{9DE23D0E-A936-4693-96E5-0AC5A0B93132}"/>
              </a:ext>
            </a:extLst>
          </p:cNvPr>
          <p:cNvSpPr/>
          <p:nvPr/>
        </p:nvSpPr>
        <p:spPr>
          <a:xfrm>
            <a:off x="8945060" y="7001732"/>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6" name="Straight Connector 105">
            <a:extLst>
              <a:ext uri="{FF2B5EF4-FFF2-40B4-BE49-F238E27FC236}">
                <a16:creationId xmlns:a16="http://schemas.microsoft.com/office/drawing/2014/main" id="{D3480F91-B006-42F0-9E49-129F7246FE0E}"/>
              </a:ext>
            </a:extLst>
          </p:cNvPr>
          <p:cNvCxnSpPr>
            <a:cxnSpLocks/>
          </p:cNvCxnSpPr>
          <p:nvPr/>
        </p:nvCxnSpPr>
        <p:spPr>
          <a:xfrm>
            <a:off x="9279385" y="7815803"/>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D4886CDF-84FC-4CD7-8A80-975EC7CD45C6}"/>
              </a:ext>
            </a:extLst>
          </p:cNvPr>
          <p:cNvSpPr/>
          <p:nvPr/>
        </p:nvSpPr>
        <p:spPr>
          <a:xfrm>
            <a:off x="8216027" y="8457516"/>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8" name="Straight Connector 107">
            <a:extLst>
              <a:ext uri="{FF2B5EF4-FFF2-40B4-BE49-F238E27FC236}">
                <a16:creationId xmlns:a16="http://schemas.microsoft.com/office/drawing/2014/main" id="{16D05104-E1C7-4F42-804D-EA108368E727}"/>
              </a:ext>
            </a:extLst>
          </p:cNvPr>
          <p:cNvCxnSpPr>
            <a:cxnSpLocks/>
            <a:stCxn id="107" idx="0"/>
            <a:endCxn id="107" idx="2"/>
          </p:cNvCxnSpPr>
          <p:nvPr/>
        </p:nvCxnSpPr>
        <p:spPr>
          <a:xfrm>
            <a:off x="8394057" y="8457516"/>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94B62A-1CFC-4C47-AB2B-206A7DD86263}"/>
              </a:ext>
            </a:extLst>
          </p:cNvPr>
          <p:cNvCxnSpPr>
            <a:stCxn id="107" idx="1"/>
            <a:endCxn id="107" idx="3"/>
          </p:cNvCxnSpPr>
          <p:nvPr/>
        </p:nvCxnSpPr>
        <p:spPr>
          <a:xfrm>
            <a:off x="8216027" y="8677070"/>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511D8F-3AA9-4375-832E-B7A150CACFDA}"/>
              </a:ext>
            </a:extLst>
          </p:cNvPr>
          <p:cNvCxnSpPr/>
          <p:nvPr/>
        </p:nvCxnSpPr>
        <p:spPr>
          <a:xfrm>
            <a:off x="6787261" y="7051243"/>
            <a:ext cx="5139664" cy="0"/>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111" name="Freeform: Shape 110">
            <a:extLst>
              <a:ext uri="{FF2B5EF4-FFF2-40B4-BE49-F238E27FC236}">
                <a16:creationId xmlns:a16="http://schemas.microsoft.com/office/drawing/2014/main" id="{A8DC1F93-C07F-4644-8E10-260449C51DB2}"/>
              </a:ext>
            </a:extLst>
          </p:cNvPr>
          <p:cNvSpPr/>
          <p:nvPr/>
        </p:nvSpPr>
        <p:spPr>
          <a:xfrm>
            <a:off x="10806527" y="7009994"/>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12" name="Group 111">
            <a:extLst>
              <a:ext uri="{FF2B5EF4-FFF2-40B4-BE49-F238E27FC236}">
                <a16:creationId xmlns:a16="http://schemas.microsoft.com/office/drawing/2014/main" id="{3155DD7C-B0C4-4C46-BAD0-2AD3F46D3028}"/>
              </a:ext>
            </a:extLst>
          </p:cNvPr>
          <p:cNvGrpSpPr/>
          <p:nvPr/>
        </p:nvGrpSpPr>
        <p:grpSpPr>
          <a:xfrm>
            <a:off x="6977447" y="6936082"/>
            <a:ext cx="306072" cy="1405839"/>
            <a:chOff x="4470189" y="4688431"/>
            <a:chExt cx="439924" cy="2169569"/>
          </a:xfrm>
          <a:solidFill>
            <a:srgbClr val="000000"/>
          </a:solidFill>
        </p:grpSpPr>
        <p:sp>
          <p:nvSpPr>
            <p:cNvPr id="113" name="Teardrop 112">
              <a:extLst>
                <a:ext uri="{FF2B5EF4-FFF2-40B4-BE49-F238E27FC236}">
                  <a16:creationId xmlns:a16="http://schemas.microsoft.com/office/drawing/2014/main" id="{7D03681D-24BE-4F52-99AD-BFDFC6BD71A9}"/>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id="{66CE9ADF-03C3-4FAB-8FF0-B4118430884E}"/>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id="{0D6E7169-B075-4D55-BE37-6920E325EA51}"/>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id="{386E90EF-081F-48D6-A05C-29D8FA7879F7}"/>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id="{C1A5047F-B175-418C-97D3-508921B580C4}"/>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id="{2396622F-47B8-431E-8CCE-66DF72280C0A}"/>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Block Arc 118">
              <a:extLst>
                <a:ext uri="{FF2B5EF4-FFF2-40B4-BE49-F238E27FC236}">
                  <a16:creationId xmlns:a16="http://schemas.microsoft.com/office/drawing/2014/main" id="{3F3C532B-924A-4D7F-B523-35713DE379D0}"/>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0" name="Block Arc 119">
              <a:extLst>
                <a:ext uri="{FF2B5EF4-FFF2-40B4-BE49-F238E27FC236}">
                  <a16:creationId xmlns:a16="http://schemas.microsoft.com/office/drawing/2014/main" id="{B9F9528C-4518-40CF-8972-1D7C689C9C9F}"/>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121" name="!!Mặttroi">
            <a:extLst>
              <a:ext uri="{FF2B5EF4-FFF2-40B4-BE49-F238E27FC236}">
                <a16:creationId xmlns:a16="http://schemas.microsoft.com/office/drawing/2014/main" id="{21FA3167-207E-49F9-B5BE-F1616D4C5F79}"/>
              </a:ext>
            </a:extLst>
          </p:cNvPr>
          <p:cNvSpPr/>
          <p:nvPr/>
        </p:nvSpPr>
        <p:spPr>
          <a:xfrm>
            <a:off x="-1294623" y="840184"/>
            <a:ext cx="7750389" cy="77503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Freeform: Shape 121">
            <a:extLst>
              <a:ext uri="{FF2B5EF4-FFF2-40B4-BE49-F238E27FC236}">
                <a16:creationId xmlns:a16="http://schemas.microsoft.com/office/drawing/2014/main" id="{176345DB-785B-4334-988E-D4327029E7C9}"/>
              </a:ext>
            </a:extLst>
          </p:cNvPr>
          <p:cNvSpPr/>
          <p:nvPr/>
        </p:nvSpPr>
        <p:spPr>
          <a:xfrm>
            <a:off x="3183180" y="7215979"/>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Freeform: Shape 122">
            <a:extLst>
              <a:ext uri="{FF2B5EF4-FFF2-40B4-BE49-F238E27FC236}">
                <a16:creationId xmlns:a16="http://schemas.microsoft.com/office/drawing/2014/main" id="{913E1B01-3B0B-4BF4-AB4C-1DB8A74EB81D}"/>
              </a:ext>
            </a:extLst>
          </p:cNvPr>
          <p:cNvSpPr/>
          <p:nvPr/>
        </p:nvSpPr>
        <p:spPr>
          <a:xfrm>
            <a:off x="-2736340" y="7064343"/>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29" name="Group 128">
            <a:extLst>
              <a:ext uri="{FF2B5EF4-FFF2-40B4-BE49-F238E27FC236}">
                <a16:creationId xmlns:a16="http://schemas.microsoft.com/office/drawing/2014/main" id="{A67D0D2C-E03C-4D69-830D-DE2061AC3FD1}"/>
              </a:ext>
            </a:extLst>
          </p:cNvPr>
          <p:cNvGrpSpPr/>
          <p:nvPr/>
        </p:nvGrpSpPr>
        <p:grpSpPr>
          <a:xfrm>
            <a:off x="-1120907" y="2384705"/>
            <a:ext cx="598732" cy="598732"/>
            <a:chOff x="5131700" y="2553809"/>
            <a:chExt cx="598732" cy="598732"/>
          </a:xfrm>
        </p:grpSpPr>
        <p:sp>
          <p:nvSpPr>
            <p:cNvPr id="130" name="Oval 129">
              <a:extLst>
                <a:ext uri="{FF2B5EF4-FFF2-40B4-BE49-F238E27FC236}">
                  <a16:creationId xmlns:a16="http://schemas.microsoft.com/office/drawing/2014/main" id="{EA19EEC1-AAC9-435F-9D90-9F0EFD50B6E5}"/>
                </a:ext>
              </a:extLst>
            </p:cNvPr>
            <p:cNvSpPr/>
            <p:nvPr/>
          </p:nvSpPr>
          <p:spPr>
            <a:xfrm>
              <a:off x="5131700" y="2553809"/>
              <a:ext cx="598732" cy="598732"/>
            </a:xfrm>
            <a:prstGeom prst="ellipse">
              <a:avLst/>
            </a:prstGeom>
            <a:gradFill flip="none" rotWithShape="1">
              <a:gsLst>
                <a:gs pos="48000">
                  <a:srgbClr val="DACD00">
                    <a:alpha val="46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Chord 130">
              <a:extLst>
                <a:ext uri="{FF2B5EF4-FFF2-40B4-BE49-F238E27FC236}">
                  <a16:creationId xmlns:a16="http://schemas.microsoft.com/office/drawing/2014/main" id="{C8436422-9BFF-40C1-BBC6-71F977C9132A}"/>
                </a:ext>
              </a:extLst>
            </p:cNvPr>
            <p:cNvSpPr/>
            <p:nvPr/>
          </p:nvSpPr>
          <p:spPr>
            <a:xfrm rot="17810049" flipH="1">
              <a:off x="5414575" y="2812244"/>
              <a:ext cx="114267" cy="81863"/>
            </a:xfrm>
            <a:prstGeom prst="chord">
              <a:avLst>
                <a:gd name="adj1" fmla="val 21369858"/>
                <a:gd name="adj2" fmla="val 18187550"/>
              </a:avLst>
            </a:prstGeom>
            <a:solidFill>
              <a:srgbClr val="FFFF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Chord 131">
              <a:extLst>
                <a:ext uri="{FF2B5EF4-FFF2-40B4-BE49-F238E27FC236}">
                  <a16:creationId xmlns:a16="http://schemas.microsoft.com/office/drawing/2014/main" id="{F1B5EF89-A8AC-4A1A-9B7D-E0D181399054}"/>
                </a:ext>
              </a:extLst>
            </p:cNvPr>
            <p:cNvSpPr/>
            <p:nvPr/>
          </p:nvSpPr>
          <p:spPr>
            <a:xfrm rot="3789951">
              <a:off x="5333290" y="2812244"/>
              <a:ext cx="114267" cy="81863"/>
            </a:xfrm>
            <a:prstGeom prst="chord">
              <a:avLst>
                <a:gd name="adj1" fmla="val 21369858"/>
                <a:gd name="adj2" fmla="val 18187550"/>
              </a:avLst>
            </a:prstGeom>
            <a:solidFill>
              <a:srgbClr val="FFFF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Oval 132">
              <a:extLst>
                <a:ext uri="{FF2B5EF4-FFF2-40B4-BE49-F238E27FC236}">
                  <a16:creationId xmlns:a16="http://schemas.microsoft.com/office/drawing/2014/main" id="{4E899892-4AFE-4F23-80C7-733E2B2C7B5D}"/>
                </a:ext>
              </a:extLst>
            </p:cNvPr>
            <p:cNvSpPr/>
            <p:nvPr/>
          </p:nvSpPr>
          <p:spPr>
            <a:xfrm>
              <a:off x="5390424" y="2841350"/>
              <a:ext cx="81284" cy="81284"/>
            </a:xfrm>
            <a:prstGeom prst="ellipse">
              <a:avLst/>
            </a:prstGeom>
            <a:solidFill>
              <a:srgbClr val="FFFFFC">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34" name="Group 133">
            <a:extLst>
              <a:ext uri="{FF2B5EF4-FFF2-40B4-BE49-F238E27FC236}">
                <a16:creationId xmlns:a16="http://schemas.microsoft.com/office/drawing/2014/main" id="{272F325C-E281-4CF8-B031-0B811F320BCC}"/>
              </a:ext>
            </a:extLst>
          </p:cNvPr>
          <p:cNvGrpSpPr/>
          <p:nvPr/>
        </p:nvGrpSpPr>
        <p:grpSpPr>
          <a:xfrm>
            <a:off x="3279587" y="7022631"/>
            <a:ext cx="598732" cy="598732"/>
            <a:chOff x="5131700" y="2553809"/>
            <a:chExt cx="598732" cy="598732"/>
          </a:xfrm>
        </p:grpSpPr>
        <p:sp>
          <p:nvSpPr>
            <p:cNvPr id="135" name="Oval 134">
              <a:extLst>
                <a:ext uri="{FF2B5EF4-FFF2-40B4-BE49-F238E27FC236}">
                  <a16:creationId xmlns:a16="http://schemas.microsoft.com/office/drawing/2014/main" id="{C99D4E75-83BC-46AE-AC40-139B4EEAFE5C}"/>
                </a:ext>
              </a:extLst>
            </p:cNvPr>
            <p:cNvSpPr/>
            <p:nvPr/>
          </p:nvSpPr>
          <p:spPr>
            <a:xfrm>
              <a:off x="5131700" y="2553809"/>
              <a:ext cx="598732" cy="598732"/>
            </a:xfrm>
            <a:prstGeom prst="ellipse">
              <a:avLst/>
            </a:prstGeom>
            <a:gradFill flip="none" rotWithShape="1">
              <a:gsLst>
                <a:gs pos="48000">
                  <a:srgbClr val="FFF13F">
                    <a:alpha val="60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6" name="Chord 135">
              <a:extLst>
                <a:ext uri="{FF2B5EF4-FFF2-40B4-BE49-F238E27FC236}">
                  <a16:creationId xmlns:a16="http://schemas.microsoft.com/office/drawing/2014/main" id="{C529D866-D779-499C-8A3A-9932992987F6}"/>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Chord 136">
              <a:extLst>
                <a:ext uri="{FF2B5EF4-FFF2-40B4-BE49-F238E27FC236}">
                  <a16:creationId xmlns:a16="http://schemas.microsoft.com/office/drawing/2014/main" id="{28761C67-8065-4997-ADA8-28C038F71CB2}"/>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Oval 137">
              <a:extLst>
                <a:ext uri="{FF2B5EF4-FFF2-40B4-BE49-F238E27FC236}">
                  <a16:creationId xmlns:a16="http://schemas.microsoft.com/office/drawing/2014/main" id="{7A856F65-2E79-4715-B14C-3E71DE13209E}"/>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40" name="Group 139">
            <a:extLst>
              <a:ext uri="{FF2B5EF4-FFF2-40B4-BE49-F238E27FC236}">
                <a16:creationId xmlns:a16="http://schemas.microsoft.com/office/drawing/2014/main" id="{0E4E132C-57CE-4816-9A9D-7E23CE69FF67}"/>
              </a:ext>
            </a:extLst>
          </p:cNvPr>
          <p:cNvGrpSpPr/>
          <p:nvPr/>
        </p:nvGrpSpPr>
        <p:grpSpPr>
          <a:xfrm>
            <a:off x="-852734" y="3909046"/>
            <a:ext cx="598732" cy="598732"/>
            <a:chOff x="5131700" y="2553809"/>
            <a:chExt cx="598732" cy="598732"/>
          </a:xfrm>
        </p:grpSpPr>
        <p:sp>
          <p:nvSpPr>
            <p:cNvPr id="141" name="Oval 140">
              <a:extLst>
                <a:ext uri="{FF2B5EF4-FFF2-40B4-BE49-F238E27FC236}">
                  <a16:creationId xmlns:a16="http://schemas.microsoft.com/office/drawing/2014/main" id="{0E21C797-E473-4BF4-A076-17E9AE2EB66E}"/>
                </a:ext>
              </a:extLst>
            </p:cNvPr>
            <p:cNvSpPr/>
            <p:nvPr/>
          </p:nvSpPr>
          <p:spPr>
            <a:xfrm>
              <a:off x="5131700" y="2553809"/>
              <a:ext cx="598732" cy="598732"/>
            </a:xfrm>
            <a:prstGeom prst="ellipse">
              <a:avLst/>
            </a:prstGeom>
            <a:gradFill flip="none" rotWithShape="1">
              <a:gsLst>
                <a:gs pos="48000">
                  <a:srgbClr val="FFF13F">
                    <a:alpha val="52000"/>
                  </a:srgbClr>
                </a:gs>
                <a:gs pos="0">
                  <a:srgbClr val="FFFF00"/>
                </a:gs>
                <a:gs pos="100000">
                  <a:schemeClr val="accent4">
                    <a:alpha val="0"/>
                    <a:lumMod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Chord 141">
              <a:extLst>
                <a:ext uri="{FF2B5EF4-FFF2-40B4-BE49-F238E27FC236}">
                  <a16:creationId xmlns:a16="http://schemas.microsoft.com/office/drawing/2014/main" id="{5BF0F29E-7EBF-4E0F-A2BA-39396002E73D}"/>
                </a:ext>
              </a:extLst>
            </p:cNvPr>
            <p:cNvSpPr/>
            <p:nvPr/>
          </p:nvSpPr>
          <p:spPr>
            <a:xfrm rot="17810049" flipH="1">
              <a:off x="5414575"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Chord 142">
              <a:extLst>
                <a:ext uri="{FF2B5EF4-FFF2-40B4-BE49-F238E27FC236}">
                  <a16:creationId xmlns:a16="http://schemas.microsoft.com/office/drawing/2014/main" id="{FD5A86DD-13E0-4C4B-A2E2-7B69AB870516}"/>
                </a:ext>
              </a:extLst>
            </p:cNvPr>
            <p:cNvSpPr/>
            <p:nvPr/>
          </p:nvSpPr>
          <p:spPr>
            <a:xfrm rot="3789951">
              <a:off x="5333290" y="2812244"/>
              <a:ext cx="114267" cy="81863"/>
            </a:xfrm>
            <a:prstGeom prst="chord">
              <a:avLst>
                <a:gd name="adj1" fmla="val 21369858"/>
                <a:gd name="adj2" fmla="val 1818755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Oval 143">
              <a:extLst>
                <a:ext uri="{FF2B5EF4-FFF2-40B4-BE49-F238E27FC236}">
                  <a16:creationId xmlns:a16="http://schemas.microsoft.com/office/drawing/2014/main" id="{87F98DEF-BD55-4B3B-8CE5-AC5BF272B5B5}"/>
                </a:ext>
              </a:extLst>
            </p:cNvPr>
            <p:cNvSpPr/>
            <p:nvPr/>
          </p:nvSpPr>
          <p:spPr>
            <a:xfrm>
              <a:off x="5390424" y="2841350"/>
              <a:ext cx="81284" cy="81284"/>
            </a:xfrm>
            <a:prstGeom prst="ellipse">
              <a:avLst/>
            </a:prstGeom>
            <a:solidFill>
              <a:srgbClr val="FF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8" name="Tán cây 1">
            <a:extLst>
              <a:ext uri="{FF2B5EF4-FFF2-40B4-BE49-F238E27FC236}">
                <a16:creationId xmlns:a16="http://schemas.microsoft.com/office/drawing/2014/main" id="{8097E476-A0BF-4B2D-BBD8-B9CF5C1731F7}"/>
              </a:ext>
            </a:extLst>
          </p:cNvPr>
          <p:cNvSpPr/>
          <p:nvPr/>
        </p:nvSpPr>
        <p:spPr>
          <a:xfrm>
            <a:off x="461717" y="2855324"/>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976200" y="4089748"/>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án cây 1.2">
            <a:extLst>
              <a:ext uri="{FF2B5EF4-FFF2-40B4-BE49-F238E27FC236}">
                <a16:creationId xmlns:a16="http://schemas.microsoft.com/office/drawing/2014/main" id="{CA00B274-A055-4E4D-B0F7-14B8E55CE57B}"/>
              </a:ext>
            </a:extLst>
          </p:cNvPr>
          <p:cNvSpPr/>
          <p:nvPr/>
        </p:nvSpPr>
        <p:spPr>
          <a:xfrm>
            <a:off x="2716968" y="3130336"/>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hân cây 1.2">
            <a:extLst>
              <a:ext uri="{FF2B5EF4-FFF2-40B4-BE49-F238E27FC236}">
                <a16:creationId xmlns:a16="http://schemas.microsoft.com/office/drawing/2014/main" id="{8E42450D-17AE-46B4-A738-04AB521FA3B8}"/>
              </a:ext>
            </a:extLst>
          </p:cNvPr>
          <p:cNvSpPr/>
          <p:nvPr/>
        </p:nvSpPr>
        <p:spPr>
          <a:xfrm>
            <a:off x="3425151" y="4164904"/>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CHỮ: Điều Kiện Tự Nhiên">
            <a:extLst>
              <a:ext uri="{FF2B5EF4-FFF2-40B4-BE49-F238E27FC236}">
                <a16:creationId xmlns:a16="http://schemas.microsoft.com/office/drawing/2014/main" id="{A6AA631B-4872-4F3D-A442-999A1A651BCC}"/>
              </a:ext>
            </a:extLst>
          </p:cNvPr>
          <p:cNvSpPr txBox="1"/>
          <p:nvPr/>
        </p:nvSpPr>
        <p:spPr>
          <a:xfrm>
            <a:off x="-118012" y="1644004"/>
            <a:ext cx="7054688" cy="4562980"/>
          </a:xfrm>
          <a:prstGeom prst="rect">
            <a:avLst/>
          </a:prstGeom>
          <a:noFill/>
        </p:spPr>
        <p:txBody>
          <a:bodyPr wrap="square">
            <a:spAutoFit/>
          </a:bodyPr>
          <a:lstStyle/>
          <a:p>
            <a:pPr algn="ctr">
              <a:spcBef>
                <a:spcPts val="5000"/>
              </a:spcBef>
              <a:spcAft>
                <a:spcPts val="600"/>
              </a:spcAft>
            </a:pPr>
            <a:r>
              <a:rPr lang="en-US" sz="40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PHAN VĂN TOÀN</a:t>
            </a:r>
          </a:p>
          <a:p>
            <a:pPr algn="ctr">
              <a:spcBef>
                <a:spcPts val="5000"/>
              </a:spcBef>
              <a:spcAft>
                <a:spcPts val="600"/>
              </a:spcAft>
            </a:pPr>
            <a:r>
              <a:rPr lang="en-US" sz="40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NGUYỄN CHÍ THANH</a:t>
            </a:r>
          </a:p>
          <a:p>
            <a:pPr algn="ctr">
              <a:spcBef>
                <a:spcPts val="5000"/>
              </a:spcBef>
              <a:spcAft>
                <a:spcPts val="600"/>
              </a:spcAft>
            </a:pPr>
            <a:r>
              <a:rPr lang="en-US" sz="40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NGÔ HOÀI THANH</a:t>
            </a:r>
          </a:p>
          <a:p>
            <a:pPr algn="ctr">
              <a:lnSpc>
                <a:spcPct val="120000"/>
              </a:lnSpc>
              <a:spcBef>
                <a:spcPts val="5000"/>
              </a:spcBef>
              <a:spcAft>
                <a:spcPts val="600"/>
              </a:spcAft>
            </a:pPr>
            <a:endParaRPr lang="vi-VN" sz="28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endParaRPr>
          </a:p>
        </p:txBody>
      </p:sp>
      <p:sp>
        <p:nvSpPr>
          <p:cNvPr id="4" name="Hộp Văn bản 3">
            <a:extLst>
              <a:ext uri="{FF2B5EF4-FFF2-40B4-BE49-F238E27FC236}">
                <a16:creationId xmlns:a16="http://schemas.microsoft.com/office/drawing/2014/main" id="{69D3894F-84B3-E3E2-79BC-6E1668CCBADA}"/>
              </a:ext>
            </a:extLst>
          </p:cNvPr>
          <p:cNvSpPr txBox="1"/>
          <p:nvPr/>
        </p:nvSpPr>
        <p:spPr>
          <a:xfrm>
            <a:off x="6192997" y="1845883"/>
            <a:ext cx="4504758" cy="2378215"/>
          </a:xfrm>
          <a:prstGeom prst="rect">
            <a:avLst/>
          </a:prstGeom>
          <a:noFill/>
        </p:spPr>
        <p:txBody>
          <a:bodyPr wrap="none" rtlCol="0">
            <a:spAutoFit/>
          </a:bodyPr>
          <a:lstStyle/>
          <a:p>
            <a:pPr algn="ctr">
              <a:lnSpc>
                <a:spcPct val="200000"/>
              </a:lnSpc>
            </a:pPr>
            <a:r>
              <a:rPr lang="en-US" sz="4000" b="1" dirty="0">
                <a:solidFill>
                  <a:schemeClr val="bg1"/>
                </a:solidFill>
              </a:rPr>
              <a:t>LƯƠNG NGỌC THẬT</a:t>
            </a:r>
          </a:p>
          <a:p>
            <a:pPr algn="ctr">
              <a:lnSpc>
                <a:spcPct val="200000"/>
              </a:lnSpc>
            </a:pPr>
            <a:r>
              <a:rPr lang="en-US" sz="4000" b="1" dirty="0">
                <a:solidFill>
                  <a:schemeClr val="bg1"/>
                </a:solidFill>
              </a:rPr>
              <a:t>LÝ ANH KHOA</a:t>
            </a:r>
            <a:endParaRPr lang="vi-VN" sz="4000" b="1" dirty="0">
              <a:solidFill>
                <a:schemeClr val="bg1"/>
              </a:solidFill>
            </a:endParaRPr>
          </a:p>
        </p:txBody>
      </p:sp>
    </p:spTree>
    <p:extLst>
      <p:ext uri="{BB962C8B-B14F-4D97-AF65-F5344CB8AC3E}">
        <p14:creationId xmlns:p14="http://schemas.microsoft.com/office/powerpoint/2010/main" val="550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withEffect">
                                  <p:stCondLst>
                                    <p:cond delay="0"/>
                                  </p:stCondLst>
                                  <p:childTnLst>
                                    <p:anim calcmode="lin" valueType="num">
                                      <p:cBhvr additive="base">
                                        <p:cTn id="6" dur="10000"/>
                                        <p:tgtEl>
                                          <p:spTgt spid="1028"/>
                                        </p:tgtEl>
                                        <p:attrNameLst>
                                          <p:attrName>ppt_x</p:attrName>
                                        </p:attrNameLst>
                                      </p:cBhvr>
                                      <p:tavLst>
                                        <p:tav tm="0">
                                          <p:val>
                                            <p:strVal val="ppt_x"/>
                                          </p:val>
                                        </p:tav>
                                        <p:tav tm="100000">
                                          <p:val>
                                            <p:strVal val="1+ppt_w/2"/>
                                          </p:val>
                                        </p:tav>
                                      </p:tavLst>
                                    </p:anim>
                                    <p:anim calcmode="lin" valueType="num">
                                      <p:cBhvr additive="base">
                                        <p:cTn id="7" dur="10000"/>
                                        <p:tgtEl>
                                          <p:spTgt spid="1028"/>
                                        </p:tgtEl>
                                        <p:attrNameLst>
                                          <p:attrName>ppt_y</p:attrName>
                                        </p:attrNameLst>
                                      </p:cBhvr>
                                      <p:tavLst>
                                        <p:tav tm="0">
                                          <p:val>
                                            <p:strVal val="ppt_y"/>
                                          </p:val>
                                        </p:tav>
                                        <p:tav tm="100000">
                                          <p:val>
                                            <p:strVal val="ppt_y"/>
                                          </p:val>
                                        </p:tav>
                                      </p:tavLst>
                                    </p:anim>
                                    <p:set>
                                      <p:cBhvr>
                                        <p:cTn id="8" dur="1" fill="hold">
                                          <p:stCondLst>
                                            <p:cond delay="9999"/>
                                          </p:stCondLst>
                                        </p:cTn>
                                        <p:tgtEl>
                                          <p:spTgt spid="1028"/>
                                        </p:tgtEl>
                                        <p:attrNameLst>
                                          <p:attrName>style.visibility</p:attrName>
                                        </p:attrNameLst>
                                      </p:cBhvr>
                                      <p:to>
                                        <p:strVal val="hidden"/>
                                      </p:to>
                                    </p:set>
                                  </p:childTnLst>
                                </p:cTn>
                              </p:par>
                              <p:par>
                                <p:cTn id="9" presetID="42" presetClass="path" presetSubtype="0" fill="hold" nodeType="withEffect">
                                  <p:stCondLst>
                                    <p:cond delay="1500"/>
                                  </p:stCondLst>
                                  <p:childTnLst>
                                    <p:animMotion origin="layout" path="M -8.33333E-7 2.77556E-17 L -0.41823 -0.27454 " pathEditMode="relative" rAng="0" ptsTypes="AA">
                                      <p:cBhvr>
                                        <p:cTn id="10" dur="3000" fill="hold"/>
                                        <p:tgtEl>
                                          <p:spTgt spid="152"/>
                                        </p:tgtEl>
                                        <p:attrNameLst>
                                          <p:attrName>ppt_x</p:attrName>
                                          <p:attrName>ppt_y</p:attrName>
                                        </p:attrNameLst>
                                      </p:cBhvr>
                                      <p:rCtr x="-20911" y="-13727"/>
                                    </p:animMotion>
                                  </p:childTnLst>
                                </p:cTn>
                              </p:par>
                              <p:par>
                                <p:cTn id="11" presetID="1" presetClass="path" presetSubtype="0" repeatCount="indefinite" fill="hold" nodeType="withEffect">
                                  <p:stCondLst>
                                    <p:cond delay="0"/>
                                  </p:stCondLst>
                                  <p:childTnLst>
                                    <p:animMotion origin="layout" path="M 0.20365 0.14445 C 0.26979 0.14445 0.32331 0.22848 0.32331 0.33218 C 0.32331 0.43519 0.26979 0.51991 0.20365 0.51991 C 0.1375 0.51991 0.08399 0.43519 0.08399 0.33218 C 0.08399 0.22848 0.1375 0.14445 0.20365 0.14445 Z " pathEditMode="relative" rAng="0" ptsTypes="AAAAA">
                                      <p:cBhvr>
                                        <p:cTn id="12" dur="13000" fill="hold"/>
                                        <p:tgtEl>
                                          <p:spTgt spid="129"/>
                                        </p:tgtEl>
                                        <p:attrNameLst>
                                          <p:attrName>ppt_x</p:attrName>
                                          <p:attrName>ppt_y</p:attrName>
                                        </p:attrNameLst>
                                      </p:cBhvr>
                                      <p:rCtr x="0" y="18773"/>
                                    </p:animMotion>
                                  </p:childTnLst>
                                </p:cTn>
                              </p:par>
                              <p:par>
                                <p:cTn id="13" presetID="1" presetClass="path" presetSubtype="0" repeatCount="indefinite" fill="hold" nodeType="withEffect">
                                  <p:stCondLst>
                                    <p:cond delay="0"/>
                                  </p:stCondLst>
                                  <p:childTnLst>
                                    <p:animMotion origin="layout" path="M 0.00612 -0.21111 C -0.04753 -0.2162 -0.08919 -0.2912 -0.08659 -0.3787 C -0.08398 -0.46643 -0.03815 -0.53403 0.01549 -0.52893 C 0.06927 -0.52384 0.11068 -0.44815 0.10807 -0.36065 C 0.10547 -0.27291 0.0599 -0.20602 0.00612 -0.21111 Z " pathEditMode="relative" rAng="10980000" ptsTypes="AAAAA">
                                      <p:cBhvr>
                                        <p:cTn id="14" dur="11000" spd="-100000" fill="hold"/>
                                        <p:tgtEl>
                                          <p:spTgt spid="134"/>
                                        </p:tgtEl>
                                        <p:attrNameLst>
                                          <p:attrName>ppt_x</p:attrName>
                                          <p:attrName>ppt_y</p:attrName>
                                        </p:attrNameLst>
                                      </p:cBhvr>
                                      <p:rCtr x="469" y="-15880"/>
                                    </p:animMotion>
                                  </p:childTnLst>
                                </p:cTn>
                              </p:par>
                              <p:par>
                                <p:cTn id="15" presetID="1" presetClass="path" presetSubtype="0" repeatCount="indefinite" fill="hold" nodeType="withEffect">
                                  <p:stCondLst>
                                    <p:cond delay="0"/>
                                  </p:stCondLst>
                                  <p:childTnLst>
                                    <p:animMotion origin="layout" path="M 0.17591 0.19328 C 0.17591 0.1118 0.24088 0.04606 0.32135 0.04606 C 0.40156 0.04606 0.46745 0.1118 0.46745 0.19328 C 0.46745 0.27477 0.40156 0.34051 0.32135 0.34051 C 0.24088 0.34051 0.17591 0.27477 0.17591 0.19328 Z " pathEditMode="relative" rAng="16200000" ptsTypes="AAAAA">
                                      <p:cBhvr>
                                        <p:cTn id="16" dur="12000" fill="hold"/>
                                        <p:tgtEl>
                                          <p:spTgt spid="140"/>
                                        </p:tgtEl>
                                        <p:attrNameLst>
                                          <p:attrName>ppt_x</p:attrName>
                                          <p:attrName>ppt_y</p:attrName>
                                        </p:attrNameLst>
                                      </p:cBhvr>
                                      <p:rCtr x="14570" y="0"/>
                                    </p:animMotion>
                                  </p:childTnLst>
                                </p:cTn>
                              </p:par>
                              <p:par>
                                <p:cTn id="17" presetID="10"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6000"/>
                                        <p:tgtEl>
                                          <p:spTgt spid="129"/>
                                        </p:tgtEl>
                                      </p:cBhvr>
                                    </p:animEffect>
                                  </p:childTnLst>
                                </p:cTn>
                              </p:par>
                              <p:par>
                                <p:cTn id="20" presetID="10" presetClass="entr" presetSubtype="0" fill="hold"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60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6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c">
            <a:extLst>
              <a:ext uri="{FF2B5EF4-FFF2-40B4-BE49-F238E27FC236}">
                <a16:creationId xmlns:a16="http://schemas.microsoft.com/office/drawing/2014/main" id="{330C45DF-2F0E-43F4-814A-7EF8289B4D3E}"/>
              </a:ext>
            </a:extLst>
          </p:cNvPr>
          <p:cNvSpPr/>
          <p:nvPr/>
        </p:nvSpPr>
        <p:spPr>
          <a:xfrm rot="18875419">
            <a:off x="1889599" y="1151143"/>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EC8332E-57F2-4D03-A1BF-CF713F144AA2}"/>
              </a:ext>
            </a:extLst>
          </p:cNvPr>
          <p:cNvSpPr txBox="1"/>
          <p:nvPr/>
        </p:nvSpPr>
        <p:spPr>
          <a:xfrm>
            <a:off x="5256557" y="447149"/>
            <a:ext cx="1678886" cy="470000"/>
          </a:xfrm>
          <a:prstGeom prst="rect">
            <a:avLst/>
          </a:prstGeom>
          <a:noFill/>
        </p:spPr>
        <p:txBody>
          <a:bodyPr wrap="square" rtlCol="0">
            <a:spAutoFit/>
          </a:bodyPr>
          <a:lstStyle/>
          <a:p>
            <a:pPr>
              <a:lnSpc>
                <a:spcPct val="107000"/>
              </a:lnSpc>
              <a:spcAft>
                <a:spcPts val="800"/>
              </a:spcAft>
            </a:pPr>
            <a:r>
              <a:rPr lang="vi-VN" sz="2400" b="1" kern="100" dirty="0">
                <a:solidFill>
                  <a:srgbClr val="01E9F5"/>
                </a:solidFill>
                <a:effectLst/>
                <a:latin typeface="Calibri" panose="020F0502020204030204" pitchFamily="34" charset="0"/>
                <a:cs typeface="Times New Roman" panose="02020603050405020304" pitchFamily="18" charset="0"/>
              </a:rPr>
              <a:t> </a:t>
            </a:r>
            <a:r>
              <a:rPr lang="vi-VN" sz="2400" b="1" kern="100" dirty="0" err="1">
                <a:solidFill>
                  <a:srgbClr val="01E9F5"/>
                </a:solidFill>
                <a:latin typeface="Calibri" panose="020F0502020204030204" pitchFamily="34" charset="0"/>
                <a:cs typeface="Times New Roman" panose="02020603050405020304" pitchFamily="18" charset="0"/>
              </a:rPr>
              <a:t>Result</a:t>
            </a:r>
            <a:endParaRPr lang="vi-VN" sz="2400" b="1" kern="100" dirty="0">
              <a:solidFill>
                <a:srgbClr val="01E9F5"/>
              </a:solidFill>
              <a:effectLst/>
              <a:latin typeface="Calibri" panose="020F050202020403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903ED0DD-1BD8-43C1-9669-A939F79A0ADD}"/>
              </a:ext>
            </a:extLst>
          </p:cNvPr>
          <p:cNvSpPr/>
          <p:nvPr/>
        </p:nvSpPr>
        <p:spPr>
          <a:xfrm rot="18875419">
            <a:off x="2166187" y="5565888"/>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76393E83-3ADD-4E63-A913-A7C7A48B0B1C}"/>
              </a:ext>
            </a:extLst>
          </p:cNvPr>
          <p:cNvSpPr/>
          <p:nvPr/>
        </p:nvSpPr>
        <p:spPr>
          <a:xfrm>
            <a:off x="4373056" y="447149"/>
            <a:ext cx="2953185" cy="545148"/>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7" name="Graphic 56" descr="Succulent with solid fill">
            <a:extLst>
              <a:ext uri="{FF2B5EF4-FFF2-40B4-BE49-F238E27FC236}">
                <a16:creationId xmlns:a16="http://schemas.microsoft.com/office/drawing/2014/main" id="{CE97F96A-EE4B-4299-89E3-77921F6C3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8817" y="6116690"/>
            <a:ext cx="784726" cy="784726"/>
          </a:xfrm>
          <a:prstGeom prst="rect">
            <a:avLst/>
          </a:prstGeom>
        </p:spPr>
      </p:pic>
      <p:pic>
        <p:nvPicPr>
          <p:cNvPr id="58" name="Graphic 57" descr="Plant With Roots with solid fill">
            <a:extLst>
              <a:ext uri="{FF2B5EF4-FFF2-40B4-BE49-F238E27FC236}">
                <a16:creationId xmlns:a16="http://schemas.microsoft.com/office/drawing/2014/main" id="{0E421FEB-209E-4A09-8302-06EDF3BD3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8680" y="6379435"/>
            <a:ext cx="617030" cy="727960"/>
          </a:xfrm>
          <a:prstGeom prst="rect">
            <a:avLst/>
          </a:prstGeom>
        </p:spPr>
      </p:pic>
      <p:pic>
        <p:nvPicPr>
          <p:cNvPr id="3" name="Hình ảnh 2">
            <a:extLst>
              <a:ext uri="{FF2B5EF4-FFF2-40B4-BE49-F238E27FC236}">
                <a16:creationId xmlns:a16="http://schemas.microsoft.com/office/drawing/2014/main" id="{35BFE6CB-5AE6-758C-451F-35E0E0C719ED}"/>
              </a:ext>
            </a:extLst>
          </p:cNvPr>
          <p:cNvPicPr>
            <a:picLocks noChangeAspect="1"/>
          </p:cNvPicPr>
          <p:nvPr/>
        </p:nvPicPr>
        <p:blipFill>
          <a:blip r:embed="rId7"/>
          <a:stretch>
            <a:fillRect/>
          </a:stretch>
        </p:blipFill>
        <p:spPr>
          <a:xfrm>
            <a:off x="2649916" y="1320956"/>
            <a:ext cx="7258308" cy="4238625"/>
          </a:xfrm>
          <a:prstGeom prst="rect">
            <a:avLst/>
          </a:prstGeom>
        </p:spPr>
      </p:pic>
      <p:pic>
        <p:nvPicPr>
          <p:cNvPr id="5" name="Đồ họa 4">
            <a:extLst>
              <a:ext uri="{FF2B5EF4-FFF2-40B4-BE49-F238E27FC236}">
                <a16:creationId xmlns:a16="http://schemas.microsoft.com/office/drawing/2014/main" id="{9556DB90-4686-4B44-3282-E784854594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77745" y="2776809"/>
            <a:ext cx="4124607" cy="4124607"/>
          </a:xfrm>
          <a:prstGeom prst="rect">
            <a:avLst/>
          </a:prstGeom>
        </p:spPr>
      </p:pic>
    </p:spTree>
    <p:extLst>
      <p:ext uri="{BB962C8B-B14F-4D97-AF65-F5344CB8AC3E}">
        <p14:creationId xmlns:p14="http://schemas.microsoft.com/office/powerpoint/2010/main" val="4105758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B267A-DDCA-435F-83C4-A832F88559AA}"/>
              </a:ext>
            </a:extLst>
          </p:cNvPr>
          <p:cNvSpPr/>
          <p:nvPr/>
        </p:nvSpPr>
        <p:spPr>
          <a:xfrm rot="911067">
            <a:off x="2973204" y="50784"/>
            <a:ext cx="6533878" cy="6693529"/>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id="{B97DDD12-ED2A-418E-A3C0-CA20E363451D}"/>
              </a:ext>
            </a:extLst>
          </p:cNvPr>
          <p:cNvSpPr/>
          <p:nvPr/>
        </p:nvSpPr>
        <p:spPr>
          <a:xfrm>
            <a:off x="3609392" y="763047"/>
            <a:ext cx="5376947" cy="537394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B4224276-83E2-4E04-B0A6-FA864C9F21AA}"/>
              </a:ext>
            </a:extLst>
          </p:cNvPr>
          <p:cNvSpPr/>
          <p:nvPr/>
        </p:nvSpPr>
        <p:spPr>
          <a:xfrm rot="4766870">
            <a:off x="3985909" y="1204121"/>
            <a:ext cx="4631886" cy="4630447"/>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id="{36F045ED-497A-49C7-A433-0532B45BEBF8}"/>
              </a:ext>
            </a:extLst>
          </p:cNvPr>
          <p:cNvSpPr/>
          <p:nvPr/>
        </p:nvSpPr>
        <p:spPr>
          <a:xfrm rot="18885303">
            <a:off x="4398943" y="1749960"/>
            <a:ext cx="3682400" cy="3631184"/>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3856718" y="1166010"/>
            <a:ext cx="4727750" cy="4799084"/>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350389" y="2631585"/>
            <a:ext cx="3740408" cy="1686231"/>
          </a:xfrm>
          <a:prstGeom prst="rect">
            <a:avLst/>
          </a:prstGeom>
          <a:noFill/>
        </p:spPr>
        <p:txBody>
          <a:bodyPr wrap="square">
            <a:spAutoFit/>
          </a:bodyPr>
          <a:lstStyle/>
          <a:p>
            <a:pPr algn="ctr">
              <a:lnSpc>
                <a:spcPct val="150000"/>
              </a:lnSpc>
              <a:spcBef>
                <a:spcPts val="600"/>
              </a:spcBef>
              <a:spcAft>
                <a:spcPts val="600"/>
              </a:spcAft>
              <a:buSzPct val="200000"/>
            </a:pPr>
            <a:r>
              <a:rPr lang="en-US" sz="2400" b="1" dirty="0">
                <a:solidFill>
                  <a:srgbClr val="019299"/>
                </a:solidFill>
                <a:latin typeface="Times New Roman" panose="02020603050405020304" pitchFamily="18" charset="0"/>
                <a:ea typeface="Calibri" panose="020F0502020204030204" pitchFamily="34" charset="0"/>
                <a:cs typeface="Times New Roman" panose="02020603050405020304" pitchFamily="18" charset="0"/>
              </a:rPr>
              <a:t>Marketing decisions </a:t>
            </a:r>
            <a:r>
              <a:rPr lang="en-US" sz="2400" b="1" dirty="0">
                <a:latin typeface="Times New Roman" panose="02020603050405020304" pitchFamily="18" charset="0"/>
                <a:ea typeface="Calibri" panose="020F0502020204030204" pitchFamily="34" charset="0"/>
                <a:cs typeface="Times New Roman" panose="02020603050405020304" pitchFamily="18" charset="0"/>
              </a:rPr>
              <a:t>and messages for each customer segment</a:t>
            </a:r>
            <a:endParaRPr lang="vi-VN" sz="2400" dirty="0">
              <a:latin typeface="Tahoma" panose="020B0604030504040204" pitchFamily="34" charset="0"/>
              <a:ea typeface="Tahoma" panose="020B0604030504040204" pitchFamily="34" charset="0"/>
              <a:cs typeface="Tahoma" panose="020B0604030504040204" pitchFamily="34"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126" y="1454966"/>
            <a:ext cx="584033" cy="923330"/>
          </a:xfrm>
          <a:prstGeom prst="rect">
            <a:avLst/>
          </a:prstGeom>
          <a:noFill/>
        </p:spPr>
        <p:txBody>
          <a:bodyPr wrap="square" rtlCol="0">
            <a:spAutoFit/>
          </a:bodyPr>
          <a:lstStyle/>
          <a:p>
            <a:r>
              <a:rPr lang="en-US" sz="5400" b="1" dirty="0">
                <a:solidFill>
                  <a:srgbClr val="2D7974"/>
                </a:solidFill>
                <a:cs typeface="Mangal" panose="02040503050203030202" pitchFamily="18" charset="0"/>
              </a:rPr>
              <a:t>5</a:t>
            </a:r>
            <a:endParaRPr lang="vi-VN" sz="5400" b="1" dirty="0">
              <a:solidFill>
                <a:srgbClr val="2D7974"/>
              </a:solidFill>
              <a:cs typeface="Mangal" panose="02040503050203030202" pitchFamily="18" charset="0"/>
            </a:endParaRPr>
          </a:p>
        </p:txBody>
      </p:sp>
      <p:grpSp>
        <p:nvGrpSpPr>
          <p:cNvPr id="82" name="!!Group 18">
            <a:extLst>
              <a:ext uri="{FF2B5EF4-FFF2-40B4-BE49-F238E27FC236}">
                <a16:creationId xmlns:a16="http://schemas.microsoft.com/office/drawing/2014/main" id="{21D454EC-E449-48D6-A5A4-69F939B80A49}"/>
              </a:ext>
            </a:extLst>
          </p:cNvPr>
          <p:cNvGrpSpPr/>
          <p:nvPr/>
        </p:nvGrpSpPr>
        <p:grpSpPr>
          <a:xfrm flipH="1">
            <a:off x="39993" y="2421019"/>
            <a:ext cx="1177835" cy="4432152"/>
            <a:chOff x="8269148" y="2257243"/>
            <a:chExt cx="1233691" cy="4642338"/>
          </a:xfrm>
          <a:solidFill>
            <a:srgbClr val="3B3838"/>
          </a:solidFill>
        </p:grpSpPr>
        <p:sp>
          <p:nvSpPr>
            <p:cNvPr id="83" name="Freeform: Shape 82">
              <a:extLst>
                <a:ext uri="{FF2B5EF4-FFF2-40B4-BE49-F238E27FC236}">
                  <a16:creationId xmlns:a16="http://schemas.microsoft.com/office/drawing/2014/main" id="{26272A88-5B4E-49EB-B993-3C6B7A24D1AD}"/>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Freeform: Shape 83">
              <a:extLst>
                <a:ext uri="{FF2B5EF4-FFF2-40B4-BE49-F238E27FC236}">
                  <a16:creationId xmlns:a16="http://schemas.microsoft.com/office/drawing/2014/main" id="{B2D63A6C-BEC3-4839-836F-CA7CC4EDE986}"/>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85" name="!!Group 21">
            <a:extLst>
              <a:ext uri="{FF2B5EF4-FFF2-40B4-BE49-F238E27FC236}">
                <a16:creationId xmlns:a16="http://schemas.microsoft.com/office/drawing/2014/main" id="{7B091BDC-89F7-496D-9C5E-EE56C918542B}"/>
              </a:ext>
            </a:extLst>
          </p:cNvPr>
          <p:cNvGrpSpPr/>
          <p:nvPr/>
        </p:nvGrpSpPr>
        <p:grpSpPr>
          <a:xfrm>
            <a:off x="1031257" y="654593"/>
            <a:ext cx="1350499" cy="6262692"/>
            <a:chOff x="10458385" y="595308"/>
            <a:chExt cx="1350499" cy="6262692"/>
          </a:xfrm>
        </p:grpSpPr>
        <p:sp>
          <p:nvSpPr>
            <p:cNvPr id="86" name="Freeform: Shape 85">
              <a:extLst>
                <a:ext uri="{FF2B5EF4-FFF2-40B4-BE49-F238E27FC236}">
                  <a16:creationId xmlns:a16="http://schemas.microsoft.com/office/drawing/2014/main" id="{F7605917-0A0B-4DBC-B854-761DD859116A}"/>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7" name="Straight Connector 86">
              <a:extLst>
                <a:ext uri="{FF2B5EF4-FFF2-40B4-BE49-F238E27FC236}">
                  <a16:creationId xmlns:a16="http://schemas.microsoft.com/office/drawing/2014/main" id="{2289E1BC-6C5E-4E90-B51A-B2BD367C3934}"/>
                </a:ext>
              </a:extLst>
            </p:cNvPr>
            <p:cNvCxnSpPr>
              <a:endCxn id="86"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88" name="!!Group 24">
            <a:extLst>
              <a:ext uri="{FF2B5EF4-FFF2-40B4-BE49-F238E27FC236}">
                <a16:creationId xmlns:a16="http://schemas.microsoft.com/office/drawing/2014/main" id="{1F8839DB-CFE8-42B5-8176-E4DF41BFEBB6}"/>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89" name="Rectangle 88">
              <a:extLst>
                <a:ext uri="{FF2B5EF4-FFF2-40B4-BE49-F238E27FC236}">
                  <a16:creationId xmlns:a16="http://schemas.microsoft.com/office/drawing/2014/main" id="{CA7BF97E-B371-4D65-ABBD-27EA6322AEA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EFE47C3C-6C9B-4D9C-A419-AB28B14887F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12851CC0-3C4F-420D-9835-548FCA35C86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2" name="Rectangle 91">
              <a:extLst>
                <a:ext uri="{FF2B5EF4-FFF2-40B4-BE49-F238E27FC236}">
                  <a16:creationId xmlns:a16="http://schemas.microsoft.com/office/drawing/2014/main" id="{6B57AFBE-5E5A-4D9E-83E8-C7B37DDDAEE4}"/>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Rectangle 92">
              <a:extLst>
                <a:ext uri="{FF2B5EF4-FFF2-40B4-BE49-F238E27FC236}">
                  <a16:creationId xmlns:a16="http://schemas.microsoft.com/office/drawing/2014/main" id="{21325DA7-A3C9-45B1-A495-00D827CADA67}"/>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2FD6508E-A21F-400F-8709-F54A51B5EB57}"/>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554631A1-BE64-406A-A7C8-22E9D946F7D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E97882AD-2608-41B2-AC39-066D7CF8A7D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B3BA82D0-5D52-48B7-9156-A42EB8E311E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7DE22652-F856-46A3-BC20-3B9D9C760FD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5E5FD265-DCEC-438A-B722-25B3D4A18FA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3C59FDB7-9290-4D21-AF3D-C6F6CC69D96B}"/>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8789038E-E2DC-4DDF-830D-4F7088B76AC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4DCDF7D0-649B-4326-92F5-3BBA480498E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A70EC217-BFF5-4B27-96D2-A385BDD82C9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E7623F39-8451-445B-B350-7A6B4F90F692}"/>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05" name="!!Group 47">
            <a:extLst>
              <a:ext uri="{FF2B5EF4-FFF2-40B4-BE49-F238E27FC236}">
                <a16:creationId xmlns:a16="http://schemas.microsoft.com/office/drawing/2014/main" id="{6D2F6090-311A-446C-99A8-8F1A0CC4C938}"/>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06" name="Rectangle 105">
              <a:extLst>
                <a:ext uri="{FF2B5EF4-FFF2-40B4-BE49-F238E27FC236}">
                  <a16:creationId xmlns:a16="http://schemas.microsoft.com/office/drawing/2014/main" id="{C4933840-F72F-426C-9ACF-F7D5ED070BE1}"/>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CAA54E58-D921-44E0-A5D3-A564A518023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3F358A4D-09EA-4D42-83A0-38655629871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9" name="Rectangle 108">
              <a:extLst>
                <a:ext uri="{FF2B5EF4-FFF2-40B4-BE49-F238E27FC236}">
                  <a16:creationId xmlns:a16="http://schemas.microsoft.com/office/drawing/2014/main" id="{6546D031-0910-4E33-ACCC-49781157476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0" name="Rectangle 109">
              <a:extLst>
                <a:ext uri="{FF2B5EF4-FFF2-40B4-BE49-F238E27FC236}">
                  <a16:creationId xmlns:a16="http://schemas.microsoft.com/office/drawing/2014/main" id="{FD523FF7-0ED5-4355-8EF0-746D6CB8CA8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B1525F3A-F9D4-42BC-BCE0-C9EE86226589}"/>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2E740C43-1D9C-4D4C-B80E-C9B99EB42580}"/>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CBC8432A-55B8-4BAF-8DF8-39B7CD4B9FC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96D9542A-AE2A-4ACF-AD60-2FA224A20FC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2F521A92-0575-4B30-80DC-1CB15CCA7F8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A3A65508-9774-468E-9744-EDB664261EC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890EC355-1C41-4F02-9140-F4EBAC740E0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575CBF4B-54C6-487C-9DB0-415B0E591A0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5EA93CFA-1093-498E-9C14-BCD1CDBA9601}"/>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BC0630E8-835B-4CA2-A52A-29B106C29DE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68D469AF-7853-4D01-93D9-3E1F308BC8F5}"/>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22" name="!!Group 64">
            <a:extLst>
              <a:ext uri="{FF2B5EF4-FFF2-40B4-BE49-F238E27FC236}">
                <a16:creationId xmlns:a16="http://schemas.microsoft.com/office/drawing/2014/main" id="{AF797299-7FC0-40AF-83E7-AA16F9581C39}"/>
              </a:ext>
            </a:extLst>
          </p:cNvPr>
          <p:cNvGrpSpPr/>
          <p:nvPr/>
        </p:nvGrpSpPr>
        <p:grpSpPr>
          <a:xfrm>
            <a:off x="-110437" y="4852327"/>
            <a:ext cx="1145426" cy="2005673"/>
            <a:chOff x="6156879" y="1263490"/>
            <a:chExt cx="2445841" cy="5564834"/>
          </a:xfrm>
          <a:solidFill>
            <a:srgbClr val="7F7F7F">
              <a:alpha val="60000"/>
            </a:srgbClr>
          </a:solidFill>
        </p:grpSpPr>
        <p:sp>
          <p:nvSpPr>
            <p:cNvPr id="123" name="Rectangle 122">
              <a:extLst>
                <a:ext uri="{FF2B5EF4-FFF2-40B4-BE49-F238E27FC236}">
                  <a16:creationId xmlns:a16="http://schemas.microsoft.com/office/drawing/2014/main" id="{5E6CF306-2854-44B6-A42C-4461EB916EB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9DED2950-3CD9-4093-82E2-08D286029E73}"/>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C840E2E9-CF3B-4E72-B6DA-82DD7F322A2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6" name="Rectangle 125">
              <a:extLst>
                <a:ext uri="{FF2B5EF4-FFF2-40B4-BE49-F238E27FC236}">
                  <a16:creationId xmlns:a16="http://schemas.microsoft.com/office/drawing/2014/main" id="{0802386D-76BB-4A21-AAE1-4FB79840271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7" name="Rectangle 126">
              <a:extLst>
                <a:ext uri="{FF2B5EF4-FFF2-40B4-BE49-F238E27FC236}">
                  <a16:creationId xmlns:a16="http://schemas.microsoft.com/office/drawing/2014/main" id="{A9B4EBCE-F55D-41E7-91C1-EAE76ABBA546}"/>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8" name="Rectangle 127">
              <a:extLst>
                <a:ext uri="{FF2B5EF4-FFF2-40B4-BE49-F238E27FC236}">
                  <a16:creationId xmlns:a16="http://schemas.microsoft.com/office/drawing/2014/main" id="{BFF1164A-672A-4915-866A-234B096B982C}"/>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E8729011-679C-4DE7-B1AD-24658CFAB59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44E9FE5C-9F67-4D47-A46C-50C4653FE79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B897D743-1C86-4E4A-A7A7-D66332E0312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564C6390-D778-48DC-B57E-0D5AB53DBA35}"/>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F768537B-2E88-41DC-A5B5-CDFC38A509D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815CFFF6-4925-44E8-BB8C-37C08CF4E3F7}"/>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8A30C7B4-CC98-4A99-8F4F-FB4A5C39077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56FD8176-4B73-4214-9D97-128EF91D05B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F94B8A74-8619-4F15-8638-172A9446F81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7BE370CE-5953-4D62-8755-9EA86B546A0A}"/>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139" name="!!bse">
            <a:extLst>
              <a:ext uri="{FF2B5EF4-FFF2-40B4-BE49-F238E27FC236}">
                <a16:creationId xmlns:a16="http://schemas.microsoft.com/office/drawing/2014/main" id="{C9F205A1-0B2D-4297-84E8-EBFDFC8D54CD}"/>
              </a:ext>
            </a:extLst>
          </p:cNvPr>
          <p:cNvSpPr/>
          <p:nvPr/>
        </p:nvSpPr>
        <p:spPr>
          <a:xfrm flipH="1">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vxdfd">
            <a:extLst>
              <a:ext uri="{FF2B5EF4-FFF2-40B4-BE49-F238E27FC236}">
                <a16:creationId xmlns:a16="http://schemas.microsoft.com/office/drawing/2014/main" id="{4DE3D38D-35C7-4830-8E39-4719D36968BA}"/>
              </a:ext>
            </a:extLst>
          </p:cNvPr>
          <p:cNvSpPr/>
          <p:nvPr/>
        </p:nvSpPr>
        <p:spPr>
          <a:xfrm flipH="1">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0000">
            <a:extLst>
              <a:ext uri="{FF2B5EF4-FFF2-40B4-BE49-F238E27FC236}">
                <a16:creationId xmlns:a16="http://schemas.microsoft.com/office/drawing/2014/main" id="{68581D91-CD8B-491E-87E7-DFB58EDA2AD7}"/>
              </a:ext>
            </a:extLst>
          </p:cNvPr>
          <p:cNvSpPr/>
          <p:nvPr/>
        </p:nvSpPr>
        <p:spPr>
          <a:xfrm flipH="1">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vvvv">
            <a:extLst>
              <a:ext uri="{FF2B5EF4-FFF2-40B4-BE49-F238E27FC236}">
                <a16:creationId xmlns:a16="http://schemas.microsoft.com/office/drawing/2014/main" id="{A9A9F0BB-646D-4B2F-821B-E012A804092D}"/>
              </a:ext>
            </a:extLst>
          </p:cNvPr>
          <p:cNvSpPr/>
          <p:nvPr/>
        </p:nvSpPr>
        <p:spPr>
          <a:xfrm flipH="1">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oysvf">
            <a:extLst>
              <a:ext uri="{FF2B5EF4-FFF2-40B4-BE49-F238E27FC236}">
                <a16:creationId xmlns:a16="http://schemas.microsoft.com/office/drawing/2014/main" id="{86E881BE-EB50-4FF6-96EC-E2852A2D3184}"/>
              </a:ext>
            </a:extLst>
          </p:cNvPr>
          <p:cNvSpPr/>
          <p:nvPr/>
        </p:nvSpPr>
        <p:spPr>
          <a:xfrm flipH="1">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4" name="!!bcfsl">
            <a:extLst>
              <a:ext uri="{FF2B5EF4-FFF2-40B4-BE49-F238E27FC236}">
                <a16:creationId xmlns:a16="http://schemas.microsoft.com/office/drawing/2014/main" id="{F531973C-9396-4AE9-8988-640091E8846F}"/>
              </a:ext>
            </a:extLst>
          </p:cNvPr>
          <p:cNvSpPr/>
          <p:nvPr/>
        </p:nvSpPr>
        <p:spPr>
          <a:xfrm flipH="1">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948328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c">
            <a:extLst>
              <a:ext uri="{FF2B5EF4-FFF2-40B4-BE49-F238E27FC236}">
                <a16:creationId xmlns:a16="http://schemas.microsoft.com/office/drawing/2014/main" id="{330C45DF-2F0E-43F4-814A-7EF8289B4D3E}"/>
              </a:ext>
            </a:extLst>
          </p:cNvPr>
          <p:cNvSpPr/>
          <p:nvPr/>
        </p:nvSpPr>
        <p:spPr>
          <a:xfrm rot="18875419">
            <a:off x="632611" y="855412"/>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EC8332E-57F2-4D03-A1BF-CF713F144AA2}"/>
              </a:ext>
            </a:extLst>
          </p:cNvPr>
          <p:cNvSpPr txBox="1"/>
          <p:nvPr/>
        </p:nvSpPr>
        <p:spPr>
          <a:xfrm>
            <a:off x="2592092" y="922545"/>
            <a:ext cx="6017341" cy="403059"/>
          </a:xfrm>
          <a:prstGeom prst="rect">
            <a:avLst/>
          </a:prstGeom>
          <a:noFill/>
        </p:spPr>
        <p:txBody>
          <a:bodyPr wrap="square" rtlCol="0">
            <a:spAutoFit/>
          </a:bodyPr>
          <a:lstStyle/>
          <a:p>
            <a:pPr marL="914400" marR="0">
              <a:lnSpc>
                <a:spcPct val="106000"/>
              </a:lnSpc>
              <a:spcAft>
                <a:spcPts val="800"/>
              </a:spcAft>
            </a:pPr>
            <a:r>
              <a:rPr lang="vi-VN" sz="2000" b="1" kern="0" dirty="0" err="1">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Customer</a:t>
            </a:r>
            <a:r>
              <a:rPr lang="vi-VN" sz="2000" b="1" kern="0" dirty="0">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b="1" kern="0" dirty="0" err="1">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segment</a:t>
            </a:r>
            <a:r>
              <a:rPr lang="vi-VN" sz="2000" b="1" kern="0" dirty="0">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b="1" kern="0" dirty="0" err="1">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Champion</a:t>
            </a:r>
            <a:endParaRPr lang="vi-VN" sz="2000" kern="100" dirty="0">
              <a:solidFill>
                <a:srgbClr val="01E9F5"/>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168">
            <a:extLst>
              <a:ext uri="{FF2B5EF4-FFF2-40B4-BE49-F238E27FC236}">
                <a16:creationId xmlns:a16="http://schemas.microsoft.com/office/drawing/2014/main" id="{8D9EE897-BBBF-4651-B300-4C2609BC90AF}"/>
              </a:ext>
            </a:extLst>
          </p:cNvPr>
          <p:cNvSpPr/>
          <p:nvPr/>
        </p:nvSpPr>
        <p:spPr>
          <a:xfrm rot="18875419">
            <a:off x="452315" y="1825659"/>
            <a:ext cx="1885441" cy="182604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903ED0DD-1BD8-43C1-9669-A939F79A0ADD}"/>
              </a:ext>
            </a:extLst>
          </p:cNvPr>
          <p:cNvSpPr/>
          <p:nvPr/>
        </p:nvSpPr>
        <p:spPr>
          <a:xfrm rot="18875419">
            <a:off x="518054" y="4413694"/>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extBox 46">
            <a:extLst>
              <a:ext uri="{FF2B5EF4-FFF2-40B4-BE49-F238E27FC236}">
                <a16:creationId xmlns:a16="http://schemas.microsoft.com/office/drawing/2014/main" id="{2A779983-70EA-4E5C-8344-1862584557ED}"/>
              </a:ext>
            </a:extLst>
          </p:cNvPr>
          <p:cNvSpPr txBox="1"/>
          <p:nvPr/>
        </p:nvSpPr>
        <p:spPr>
          <a:xfrm>
            <a:off x="3054856" y="1607231"/>
            <a:ext cx="9054134" cy="959237"/>
          </a:xfrm>
          <a:prstGeom prst="rect">
            <a:avLst/>
          </a:prstGeom>
          <a:noFill/>
        </p:spPr>
        <p:txBody>
          <a:bodyPr wrap="square">
            <a:spAutoFit/>
          </a:bodyPr>
          <a:lstStyle/>
          <a:p>
            <a:pPr marL="914400" marR="0">
              <a:lnSpc>
                <a:spcPct val="106000"/>
              </a:lnSpc>
              <a:spcAft>
                <a:spcPts val="800"/>
              </a:spcAft>
            </a:pPr>
            <a:r>
              <a:rPr lang="en-US"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"Champion" customer segment is one of the most important customer groups in the marketing strategy. Customers in the "Champion" segment are especially important customers and have the highest level of contribution to the business.</a:t>
            </a:r>
            <a:endParaRPr lang="vi-VN"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8" name="Group 47">
            <a:extLst>
              <a:ext uri="{FF2B5EF4-FFF2-40B4-BE49-F238E27FC236}">
                <a16:creationId xmlns:a16="http://schemas.microsoft.com/office/drawing/2014/main" id="{5CB43DEA-959F-4903-8B41-093AD980C33D}"/>
              </a:ext>
            </a:extLst>
          </p:cNvPr>
          <p:cNvGrpSpPr/>
          <p:nvPr/>
        </p:nvGrpSpPr>
        <p:grpSpPr>
          <a:xfrm>
            <a:off x="2114382" y="4095800"/>
            <a:ext cx="560092" cy="2762200"/>
            <a:chOff x="4470189" y="4688431"/>
            <a:chExt cx="439924" cy="2169569"/>
          </a:xfrm>
          <a:solidFill>
            <a:srgbClr val="000000"/>
          </a:solidFill>
        </p:grpSpPr>
        <p:sp>
          <p:nvSpPr>
            <p:cNvPr id="49" name="Teardrop 48">
              <a:extLst>
                <a:ext uri="{FF2B5EF4-FFF2-40B4-BE49-F238E27FC236}">
                  <a16:creationId xmlns:a16="http://schemas.microsoft.com/office/drawing/2014/main" id="{CEC9FA0C-0CDD-438A-9AF9-B7F5E27E6B1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id="{50CB9AC5-B282-47EB-B67C-336EFB837020}"/>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id="{26F6B30E-6AE0-4F28-BD91-8C79AE05D0C9}"/>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51">
              <a:extLst>
                <a:ext uri="{FF2B5EF4-FFF2-40B4-BE49-F238E27FC236}">
                  <a16:creationId xmlns:a16="http://schemas.microsoft.com/office/drawing/2014/main" id="{C3130829-7F95-46AC-AAA5-A770CD6184D6}"/>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id="{CE9BF674-3584-47A1-A922-76DF1F14EB32}"/>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53">
              <a:extLst>
                <a:ext uri="{FF2B5EF4-FFF2-40B4-BE49-F238E27FC236}">
                  <a16:creationId xmlns:a16="http://schemas.microsoft.com/office/drawing/2014/main" id="{91B20C5D-BA87-41E0-9703-145BD3762310}"/>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5" name="Block Arc 54">
              <a:extLst>
                <a:ext uri="{FF2B5EF4-FFF2-40B4-BE49-F238E27FC236}">
                  <a16:creationId xmlns:a16="http://schemas.microsoft.com/office/drawing/2014/main" id="{EA828200-35EC-424F-8FAC-8AA4EDDF8E22}"/>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6" name="Block Arc 55">
              <a:extLst>
                <a:ext uri="{FF2B5EF4-FFF2-40B4-BE49-F238E27FC236}">
                  <a16:creationId xmlns:a16="http://schemas.microsoft.com/office/drawing/2014/main" id="{50BC3E46-A7AB-43BC-B303-CAA202298B9D}"/>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pic>
        <p:nvPicPr>
          <p:cNvPr id="57" name="Graphic 56" descr="Succulent with solid fill">
            <a:extLst>
              <a:ext uri="{FF2B5EF4-FFF2-40B4-BE49-F238E27FC236}">
                <a16:creationId xmlns:a16="http://schemas.microsoft.com/office/drawing/2014/main" id="{CE97F96A-EE4B-4299-89E3-77921F6C3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6277" y="6068325"/>
            <a:ext cx="784726" cy="784726"/>
          </a:xfrm>
          <a:prstGeom prst="rect">
            <a:avLst/>
          </a:prstGeom>
        </p:spPr>
      </p:pic>
      <p:pic>
        <p:nvPicPr>
          <p:cNvPr id="58" name="Graphic 57" descr="Plant With Roots with solid fill">
            <a:extLst>
              <a:ext uri="{FF2B5EF4-FFF2-40B4-BE49-F238E27FC236}">
                <a16:creationId xmlns:a16="http://schemas.microsoft.com/office/drawing/2014/main" id="{0E421FEB-209E-4A09-8302-06EDF3BD3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0787" y="6258133"/>
            <a:ext cx="617030" cy="727960"/>
          </a:xfrm>
          <a:prstGeom prst="rect">
            <a:avLst/>
          </a:prstGeom>
        </p:spPr>
      </p:pic>
      <p:sp>
        <p:nvSpPr>
          <p:cNvPr id="3" name="TextBox 46">
            <a:extLst>
              <a:ext uri="{FF2B5EF4-FFF2-40B4-BE49-F238E27FC236}">
                <a16:creationId xmlns:a16="http://schemas.microsoft.com/office/drawing/2014/main" id="{58C911EA-1D4B-0443-1DFF-BC67B5C725DB}"/>
              </a:ext>
            </a:extLst>
          </p:cNvPr>
          <p:cNvSpPr txBox="1"/>
          <p:nvPr/>
        </p:nvSpPr>
        <p:spPr>
          <a:xfrm>
            <a:off x="3460229" y="3928595"/>
            <a:ext cx="8478621" cy="1546449"/>
          </a:xfrm>
          <a:prstGeom prst="rect">
            <a:avLst/>
          </a:prstGeom>
          <a:noFill/>
        </p:spPr>
        <p:txBody>
          <a:bodyPr wrap="square">
            <a:spAutoFit/>
          </a:bodyPr>
          <a:lstStyle/>
          <a:p>
            <a:pPr marL="914400" marR="0">
              <a:lnSpc>
                <a:spcPct val="106000"/>
              </a:lnSpc>
              <a:spcAft>
                <a:spcPts val="800"/>
              </a:spcAft>
            </a:pPr>
            <a:r>
              <a:rPr lang="en-US" dirty="0">
                <a:solidFill>
                  <a:schemeClr val="bg1"/>
                </a:solidFill>
                <a:latin typeface="Times New Roman" panose="02020603050405020304" pitchFamily="18" charset="0"/>
                <a:ea typeface="Calibri" panose="020F0502020204030204" pitchFamily="34" charset="0"/>
                <a:cs typeface="Arial" panose="020B0604020202020204" pitchFamily="34" charset="0"/>
              </a:rPr>
              <a:t>The "Loyal Customers" and "Potential Loyalist" segments are both interesting and have the potential to bring long-term benefits to businesses. Maintaining and strengthening relationships with loyal customers will help create brand stability and positioning, while reaching and converting loyal leads will open up opportunities for market expansion and sales growth.</a:t>
            </a:r>
            <a:endParaRPr lang="vi-VN" sz="1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1">
            <a:extLst>
              <a:ext uri="{FF2B5EF4-FFF2-40B4-BE49-F238E27FC236}">
                <a16:creationId xmlns:a16="http://schemas.microsoft.com/office/drawing/2014/main" id="{C823B5AF-9B2A-CCDB-3E1C-FCEDBCFA81BA}"/>
              </a:ext>
            </a:extLst>
          </p:cNvPr>
          <p:cNvSpPr txBox="1"/>
          <p:nvPr/>
        </p:nvSpPr>
        <p:spPr>
          <a:xfrm>
            <a:off x="5064953" y="3419843"/>
            <a:ext cx="7170982" cy="372025"/>
          </a:xfrm>
          <a:prstGeom prst="rect">
            <a:avLst/>
          </a:prstGeom>
          <a:noFill/>
        </p:spPr>
        <p:txBody>
          <a:bodyPr wrap="square" rtlCol="0">
            <a:spAutoFit/>
          </a:bodyPr>
          <a:lstStyle/>
          <a:p>
            <a:pPr marL="914400" marR="0">
              <a:lnSpc>
                <a:spcPct val="106000"/>
              </a:lnSpc>
              <a:spcAft>
                <a:spcPts val="800"/>
              </a:spcAft>
            </a:pPr>
            <a:r>
              <a:rPr lang="en-US" b="1" kern="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Loyal Customers and Potential Loyalist</a:t>
            </a:r>
            <a:endParaRPr lang="vi-VN" sz="1800" kern="1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Đồ họa 5">
            <a:extLst>
              <a:ext uri="{FF2B5EF4-FFF2-40B4-BE49-F238E27FC236}">
                <a16:creationId xmlns:a16="http://schemas.microsoft.com/office/drawing/2014/main" id="{C3DC8E3F-F324-5983-6DA5-B1725EB7C6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150" y="1397636"/>
            <a:ext cx="3311591" cy="3311591"/>
          </a:xfrm>
          <a:prstGeom prst="rect">
            <a:avLst/>
          </a:prstGeom>
        </p:spPr>
      </p:pic>
    </p:spTree>
    <p:extLst>
      <p:ext uri="{BB962C8B-B14F-4D97-AF65-F5344CB8AC3E}">
        <p14:creationId xmlns:p14="http://schemas.microsoft.com/office/powerpoint/2010/main" val="191309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c">
            <a:extLst>
              <a:ext uri="{FF2B5EF4-FFF2-40B4-BE49-F238E27FC236}">
                <a16:creationId xmlns:a16="http://schemas.microsoft.com/office/drawing/2014/main" id="{330C45DF-2F0E-43F4-814A-7EF8289B4D3E}"/>
              </a:ext>
            </a:extLst>
          </p:cNvPr>
          <p:cNvSpPr/>
          <p:nvPr/>
        </p:nvSpPr>
        <p:spPr>
          <a:xfrm rot="7959233">
            <a:off x="10618654" y="681307"/>
            <a:ext cx="1177734" cy="1177734"/>
          </a:xfrm>
          <a:prstGeom prst="rect">
            <a:avLst/>
          </a:prstGeom>
          <a:noFill/>
          <a:ln w="57150">
            <a:solidFill>
              <a:srgbClr val="2D797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4EC8332E-57F2-4D03-A1BF-CF713F144AA2}"/>
              </a:ext>
            </a:extLst>
          </p:cNvPr>
          <p:cNvSpPr txBox="1"/>
          <p:nvPr/>
        </p:nvSpPr>
        <p:spPr>
          <a:xfrm>
            <a:off x="313229" y="219043"/>
            <a:ext cx="7146561" cy="403059"/>
          </a:xfrm>
          <a:prstGeom prst="rect">
            <a:avLst/>
          </a:prstGeom>
          <a:noFill/>
        </p:spPr>
        <p:txBody>
          <a:bodyPr wrap="square" rtlCol="0">
            <a:spAutoFit/>
          </a:bodyPr>
          <a:lstStyle/>
          <a:p>
            <a:pPr marL="914400" marR="0">
              <a:lnSpc>
                <a:spcPct val="106000"/>
              </a:lnSpc>
              <a:spcAft>
                <a:spcPts val="800"/>
              </a:spcAft>
            </a:pPr>
            <a:r>
              <a:rPr lang="en-US" sz="2000" b="1" kern="0" dirty="0">
                <a:solidFill>
                  <a:srgbClr val="01E9F5"/>
                </a:solidFill>
                <a:latin typeface="Times New Roman" panose="02020603050405020304" pitchFamily="18" charset="0"/>
                <a:ea typeface="Times New Roman" panose="02020603050405020304" pitchFamily="18" charset="0"/>
                <a:cs typeface="Times New Roman" panose="02020603050405020304" pitchFamily="18" charset="0"/>
              </a:rPr>
              <a:t>Recent Customers and Promising customer segments</a:t>
            </a:r>
            <a:endParaRPr lang="vi-VN" sz="2000" kern="100" dirty="0">
              <a:solidFill>
                <a:srgbClr val="01E9F5"/>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168">
            <a:extLst>
              <a:ext uri="{FF2B5EF4-FFF2-40B4-BE49-F238E27FC236}">
                <a16:creationId xmlns:a16="http://schemas.microsoft.com/office/drawing/2014/main" id="{8D9EE897-BBBF-4651-B300-4C2609BC90AF}"/>
              </a:ext>
            </a:extLst>
          </p:cNvPr>
          <p:cNvSpPr/>
          <p:nvPr/>
        </p:nvSpPr>
        <p:spPr>
          <a:xfrm rot="7970507">
            <a:off x="9718241" y="2348874"/>
            <a:ext cx="1975291" cy="210334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id="{903ED0DD-1BD8-43C1-9669-A939F79A0ADD}"/>
              </a:ext>
            </a:extLst>
          </p:cNvPr>
          <p:cNvSpPr/>
          <p:nvPr/>
        </p:nvSpPr>
        <p:spPr>
          <a:xfrm rot="7927248">
            <a:off x="11286254" y="4493783"/>
            <a:ext cx="624558" cy="624558"/>
          </a:xfrm>
          <a:prstGeom prst="rect">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57" name="Graphic 56" descr="Succulent with solid fill">
            <a:extLst>
              <a:ext uri="{FF2B5EF4-FFF2-40B4-BE49-F238E27FC236}">
                <a16:creationId xmlns:a16="http://schemas.microsoft.com/office/drawing/2014/main" id="{CE97F96A-EE4B-4299-89E3-77921F6C3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2255" y="6086682"/>
            <a:ext cx="784726" cy="784726"/>
          </a:xfrm>
          <a:prstGeom prst="rect">
            <a:avLst/>
          </a:prstGeom>
        </p:spPr>
      </p:pic>
      <p:pic>
        <p:nvPicPr>
          <p:cNvPr id="58" name="Graphic 57" descr="Plant With Roots with solid fill">
            <a:extLst>
              <a:ext uri="{FF2B5EF4-FFF2-40B4-BE49-F238E27FC236}">
                <a16:creationId xmlns:a16="http://schemas.microsoft.com/office/drawing/2014/main" id="{0E421FEB-209E-4A09-8302-06EDF3BD3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9380" y="6145675"/>
            <a:ext cx="617030" cy="727960"/>
          </a:xfrm>
          <a:prstGeom prst="rect">
            <a:avLst/>
          </a:prstGeom>
        </p:spPr>
      </p:pic>
      <p:sp>
        <p:nvSpPr>
          <p:cNvPr id="28" name="TextBox 27">
            <a:extLst>
              <a:ext uri="{FF2B5EF4-FFF2-40B4-BE49-F238E27FC236}">
                <a16:creationId xmlns:a16="http://schemas.microsoft.com/office/drawing/2014/main" id="{014814CE-7FA3-46A1-952C-F4CA294E4AE9}"/>
              </a:ext>
            </a:extLst>
          </p:cNvPr>
          <p:cNvSpPr txBox="1"/>
          <p:nvPr/>
        </p:nvSpPr>
        <p:spPr>
          <a:xfrm>
            <a:off x="313229" y="468398"/>
            <a:ext cx="10099345" cy="1668662"/>
          </a:xfrm>
          <a:prstGeom prst="rect">
            <a:avLst/>
          </a:prstGeom>
          <a:noFill/>
        </p:spPr>
        <p:txBody>
          <a:bodyPr wrap="square">
            <a:spAutoFit/>
          </a:bodyPr>
          <a:lstStyle/>
          <a:p>
            <a:pPr algn="just">
              <a:lnSpc>
                <a:spcPct val="200000"/>
              </a:lnSpc>
              <a:spcBef>
                <a:spcPts val="600"/>
              </a:spcBef>
              <a:spcAft>
                <a:spcPts val="600"/>
              </a:spcAft>
            </a:pPr>
            <a:r>
              <a:rPr lang="en-US" dirty="0">
                <a:solidFill>
                  <a:schemeClr val="bg1"/>
                </a:solidFill>
                <a:latin typeface="Times New Roman" panose="02020603050405020304" pitchFamily="18" charset="0"/>
                <a:ea typeface="Calibri" panose="020F0502020204030204" pitchFamily="34" charset="0"/>
                <a:cs typeface="Arial" panose="020B0604020202020204" pitchFamily="34" charset="0"/>
              </a:rPr>
              <a:t>The "Recent Customers" and "Promising" segments are both important in building relationships and growing sales. For new customers, building trust and providing a good experience at an early stage can help establish a loyal customer base.</a:t>
            </a:r>
            <a:endParaRPr lang="vi-VN" sz="14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1" name="Tán cây 2">
            <a:extLst>
              <a:ext uri="{FF2B5EF4-FFF2-40B4-BE49-F238E27FC236}">
                <a16:creationId xmlns:a16="http://schemas.microsoft.com/office/drawing/2014/main" id="{A3F6E04C-512C-45DD-8D16-95C8B954DDE5}"/>
              </a:ext>
            </a:extLst>
          </p:cNvPr>
          <p:cNvSpPr/>
          <p:nvPr/>
        </p:nvSpPr>
        <p:spPr>
          <a:xfrm>
            <a:off x="9115226" y="685800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hân cây 2">
            <a:extLst>
              <a:ext uri="{FF2B5EF4-FFF2-40B4-BE49-F238E27FC236}">
                <a16:creationId xmlns:a16="http://schemas.microsoft.com/office/drawing/2014/main" id="{4584C37F-F40F-4C78-BE1B-F4FB053791D6}"/>
              </a:ext>
            </a:extLst>
          </p:cNvPr>
          <p:cNvSpPr/>
          <p:nvPr/>
        </p:nvSpPr>
        <p:spPr>
          <a:xfrm>
            <a:off x="9680284" y="679270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 name="Tán cây 1">
            <a:extLst>
              <a:ext uri="{FF2B5EF4-FFF2-40B4-BE49-F238E27FC236}">
                <a16:creationId xmlns:a16="http://schemas.microsoft.com/office/drawing/2014/main" id="{E2251012-3302-43D9-9F4F-706B1727B6A7}"/>
              </a:ext>
            </a:extLst>
          </p:cNvPr>
          <p:cNvSpPr/>
          <p:nvPr/>
        </p:nvSpPr>
        <p:spPr>
          <a:xfrm>
            <a:off x="11032610" y="6930401"/>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hân cây 1">
            <a:extLst>
              <a:ext uri="{FF2B5EF4-FFF2-40B4-BE49-F238E27FC236}">
                <a16:creationId xmlns:a16="http://schemas.microsoft.com/office/drawing/2014/main" id="{4B3BE48C-781B-46B5-9669-1A837E676829}"/>
              </a:ext>
            </a:extLst>
          </p:cNvPr>
          <p:cNvSpPr/>
          <p:nvPr/>
        </p:nvSpPr>
        <p:spPr>
          <a:xfrm>
            <a:off x="11447960" y="6741245"/>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hân cây 2.2">
            <a:extLst>
              <a:ext uri="{FF2B5EF4-FFF2-40B4-BE49-F238E27FC236}">
                <a16:creationId xmlns:a16="http://schemas.microsoft.com/office/drawing/2014/main" id="{F8E4B615-5889-4FA5-88F2-67F68F659E61}"/>
              </a:ext>
            </a:extLst>
          </p:cNvPr>
          <p:cNvSpPr/>
          <p:nvPr/>
        </p:nvSpPr>
        <p:spPr>
          <a:xfrm>
            <a:off x="10739912" y="6695739"/>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Tán cây 2.2">
            <a:extLst>
              <a:ext uri="{FF2B5EF4-FFF2-40B4-BE49-F238E27FC236}">
                <a16:creationId xmlns:a16="http://schemas.microsoft.com/office/drawing/2014/main" id="{084C96EF-FBDA-4CDB-A513-7AA1BC3991C0}"/>
              </a:ext>
            </a:extLst>
          </p:cNvPr>
          <p:cNvSpPr/>
          <p:nvPr/>
        </p:nvSpPr>
        <p:spPr>
          <a:xfrm>
            <a:off x="9943513" y="685800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2">
            <a:extLst>
              <a:ext uri="{FF2B5EF4-FFF2-40B4-BE49-F238E27FC236}">
                <a16:creationId xmlns:a16="http://schemas.microsoft.com/office/drawing/2014/main" id="{B1DF5480-AAF6-4157-A90E-E79FF79371D8}"/>
              </a:ext>
            </a:extLst>
          </p:cNvPr>
          <p:cNvSpPr/>
          <p:nvPr/>
        </p:nvSpPr>
        <p:spPr>
          <a:xfrm rot="16200000">
            <a:off x="2165555" y="-1369287"/>
            <a:ext cx="1103454" cy="1167364"/>
          </a:xfrm>
          <a:prstGeom prst="rect">
            <a:avLst/>
          </a:prstGeom>
          <a:solidFill>
            <a:srgbClr val="A6A6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spcAft>
                <a:spcPts val="600"/>
              </a:spcAft>
            </a:pPr>
            <a:endParaRPr lang="vi-VN">
              <a:latin typeface="Times New Roman" panose="02020603050405020304" pitchFamily="18" charset="0"/>
              <a:cs typeface="Times New Roman" panose="02020603050405020304" pitchFamily="18" charset="0"/>
            </a:endParaRPr>
          </a:p>
        </p:txBody>
      </p:sp>
      <p:sp>
        <p:nvSpPr>
          <p:cNvPr id="38" name="!!mm">
            <a:extLst>
              <a:ext uri="{FF2B5EF4-FFF2-40B4-BE49-F238E27FC236}">
                <a16:creationId xmlns:a16="http://schemas.microsoft.com/office/drawing/2014/main" id="{0B50DA1E-F6EF-4BC5-930F-73F3329D09B5}"/>
              </a:ext>
            </a:extLst>
          </p:cNvPr>
          <p:cNvSpPr/>
          <p:nvPr/>
        </p:nvSpPr>
        <p:spPr>
          <a:xfrm rot="10800000">
            <a:off x="-761878" y="-755798"/>
            <a:ext cx="13887941" cy="8513449"/>
          </a:xfrm>
          <a:prstGeom prst="rect">
            <a:avLst/>
          </a:prstGeom>
          <a:noFill/>
          <a:ln w="57150">
            <a:solidFill>
              <a:srgbClr val="2C767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1">
            <a:extLst>
              <a:ext uri="{FF2B5EF4-FFF2-40B4-BE49-F238E27FC236}">
                <a16:creationId xmlns:a16="http://schemas.microsoft.com/office/drawing/2014/main" id="{7560C742-1E77-B288-DDAA-CA99B86A5A7C}"/>
              </a:ext>
            </a:extLst>
          </p:cNvPr>
          <p:cNvSpPr txBox="1"/>
          <p:nvPr/>
        </p:nvSpPr>
        <p:spPr>
          <a:xfrm>
            <a:off x="2314441" y="2432588"/>
            <a:ext cx="7496398" cy="372025"/>
          </a:xfrm>
          <a:prstGeom prst="rect">
            <a:avLst/>
          </a:prstGeom>
          <a:noFill/>
        </p:spPr>
        <p:txBody>
          <a:bodyPr wrap="square" rtlCol="0">
            <a:spAutoFit/>
          </a:bodyPr>
          <a:lstStyle/>
          <a:p>
            <a:pPr marL="914400" marR="0">
              <a:lnSpc>
                <a:spcPct val="106000"/>
              </a:lnSpc>
              <a:spcAft>
                <a:spcPts val="800"/>
              </a:spcAft>
            </a:pPr>
            <a:r>
              <a:rPr lang="en-US" b="1" kern="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Customer segmentation: Needing Attention and At Risk</a:t>
            </a:r>
            <a:endParaRPr lang="vi-VN" sz="1800" kern="1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27">
            <a:extLst>
              <a:ext uri="{FF2B5EF4-FFF2-40B4-BE49-F238E27FC236}">
                <a16:creationId xmlns:a16="http://schemas.microsoft.com/office/drawing/2014/main" id="{2C20D996-641C-8573-0D18-5E0D56333A7E}"/>
              </a:ext>
            </a:extLst>
          </p:cNvPr>
          <p:cNvSpPr txBox="1"/>
          <p:nvPr/>
        </p:nvSpPr>
        <p:spPr>
          <a:xfrm>
            <a:off x="197310" y="2804498"/>
            <a:ext cx="8950260" cy="1114664"/>
          </a:xfrm>
          <a:prstGeom prst="rect">
            <a:avLst/>
          </a:prstGeom>
          <a:noFill/>
        </p:spPr>
        <p:txBody>
          <a:bodyPr wrap="square">
            <a:spAutoFit/>
          </a:bodyPr>
          <a:lstStyle/>
          <a:p>
            <a:pPr algn="just">
              <a:lnSpc>
                <a:spcPct val="200000"/>
              </a:lnSpc>
              <a:spcBef>
                <a:spcPts val="600"/>
              </a:spcBef>
              <a:spcAft>
                <a:spcPts val="600"/>
              </a:spcAft>
            </a:pPr>
            <a:r>
              <a:rPr lang="en-US" dirty="0">
                <a:solidFill>
                  <a:schemeClr val="bg1"/>
                </a:solidFill>
                <a:latin typeface="Times New Roman" panose="02020603050405020304" pitchFamily="18" charset="0"/>
                <a:ea typeface="Calibri" panose="020F0502020204030204" pitchFamily="34" charset="0"/>
                <a:cs typeface="Arial" panose="020B0604020202020204" pitchFamily="34" charset="0"/>
              </a:rPr>
              <a:t>Businesses need to stimulate them to make a transaction as soon as possible, or no awareness of the product/brand will fall into short-term memory and eventually be forgotten by customers</a:t>
            </a:r>
            <a:endParaRPr lang="vi-VN" sz="14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1">
            <a:extLst>
              <a:ext uri="{FF2B5EF4-FFF2-40B4-BE49-F238E27FC236}">
                <a16:creationId xmlns:a16="http://schemas.microsoft.com/office/drawing/2014/main" id="{B2F16EA2-4991-ADCF-6663-F30F1B1BC1D1}"/>
              </a:ext>
            </a:extLst>
          </p:cNvPr>
          <p:cNvSpPr txBox="1"/>
          <p:nvPr/>
        </p:nvSpPr>
        <p:spPr>
          <a:xfrm>
            <a:off x="1344959" y="4467625"/>
            <a:ext cx="8035883" cy="403059"/>
          </a:xfrm>
          <a:prstGeom prst="rect">
            <a:avLst/>
          </a:prstGeom>
          <a:noFill/>
        </p:spPr>
        <p:txBody>
          <a:bodyPr wrap="square" rtlCol="0">
            <a:spAutoFit/>
          </a:bodyPr>
          <a:lstStyle/>
          <a:p>
            <a:pPr marL="914400" marR="0">
              <a:lnSpc>
                <a:spcPct val="106000"/>
              </a:lnSpc>
              <a:spcAft>
                <a:spcPts val="800"/>
              </a:spcAft>
            </a:pPr>
            <a:r>
              <a:rPr lang="en-US" sz="2000" b="1" kern="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Customer segmentation About To Sleep, Hibernating and Lost</a:t>
            </a:r>
            <a:endParaRPr lang="vi-VN" sz="2000" kern="1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27">
            <a:extLst>
              <a:ext uri="{FF2B5EF4-FFF2-40B4-BE49-F238E27FC236}">
                <a16:creationId xmlns:a16="http://schemas.microsoft.com/office/drawing/2014/main" id="{7F13277B-17CD-5ECD-7105-178D61A96BB3}"/>
              </a:ext>
            </a:extLst>
          </p:cNvPr>
          <p:cNvSpPr txBox="1"/>
          <p:nvPr/>
        </p:nvSpPr>
        <p:spPr>
          <a:xfrm>
            <a:off x="213943" y="5075898"/>
            <a:ext cx="8950260" cy="1114664"/>
          </a:xfrm>
          <a:prstGeom prst="rect">
            <a:avLst/>
          </a:prstGeom>
          <a:noFill/>
        </p:spPr>
        <p:txBody>
          <a:bodyPr wrap="square">
            <a:spAutoFit/>
          </a:bodyPr>
          <a:lstStyle/>
          <a:p>
            <a:pPr algn="just">
              <a:lnSpc>
                <a:spcPct val="200000"/>
              </a:lnSpc>
              <a:spcBef>
                <a:spcPts val="600"/>
              </a:spcBef>
              <a:spcAft>
                <a:spcPts val="600"/>
              </a:spcAft>
            </a:pPr>
            <a:r>
              <a:rPr lang="en-US" dirty="0">
                <a:solidFill>
                  <a:schemeClr val="bg1"/>
                </a:solidFill>
                <a:latin typeface="Times New Roman" panose="02020603050405020304" pitchFamily="18" charset="0"/>
                <a:ea typeface="Calibri" panose="020F0502020204030204" pitchFamily="34" charset="0"/>
                <a:cs typeface="Arial" panose="020B0604020202020204" pitchFamily="34" charset="0"/>
              </a:rPr>
              <a:t>Businesses need to stimulate them to make a transaction as soon as possible, or no awareness of the product/brand will fall into short-term memory and eventually be forgotten by customers</a:t>
            </a:r>
            <a:endParaRPr lang="vi-VN" sz="14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 name="Đồ họa 7">
            <a:extLst>
              <a:ext uri="{FF2B5EF4-FFF2-40B4-BE49-F238E27FC236}">
                <a16:creationId xmlns:a16="http://schemas.microsoft.com/office/drawing/2014/main" id="{8BDE5E93-6BF2-DAC7-CC85-55009EC55A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2874" y="1578825"/>
            <a:ext cx="3346023" cy="3346023"/>
          </a:xfrm>
          <a:prstGeom prst="rect">
            <a:avLst/>
          </a:prstGeom>
        </p:spPr>
      </p:pic>
    </p:spTree>
    <p:extLst>
      <p:ext uri="{BB962C8B-B14F-4D97-AF65-F5344CB8AC3E}">
        <p14:creationId xmlns:p14="http://schemas.microsoft.com/office/powerpoint/2010/main" val="133706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val 144">
            <a:extLst>
              <a:ext uri="{FF2B5EF4-FFF2-40B4-BE49-F238E27FC236}">
                <a16:creationId xmlns:a16="http://schemas.microsoft.com/office/drawing/2014/main" id="{68BF3B0C-4965-4894-B1AA-D7403D85C895}"/>
              </a:ext>
            </a:extLst>
          </p:cNvPr>
          <p:cNvSpPr/>
          <p:nvPr/>
        </p:nvSpPr>
        <p:spPr>
          <a:xfrm>
            <a:off x="6302649" y="4767647"/>
            <a:ext cx="1637690" cy="1637690"/>
          </a:xfrm>
          <a:prstGeom prst="ellipse">
            <a:avLst/>
          </a:prstGeom>
          <a:gradFill flip="none" rotWithShape="1">
            <a:gsLst>
              <a:gs pos="21000">
                <a:srgbClr val="BEC00F"/>
              </a:gs>
              <a:gs pos="39000">
                <a:srgbClr val="9EA116"/>
              </a:gs>
              <a:gs pos="87000">
                <a:srgbClr val="30362F"/>
              </a:gs>
              <a:gs pos="53000">
                <a:srgbClr val="7E821D"/>
              </a:gs>
              <a:gs pos="63000">
                <a:srgbClr val="636823"/>
              </a:gs>
              <a:gs pos="76000">
                <a:srgbClr val="41472B"/>
              </a:gs>
              <a:gs pos="0">
                <a:srgbClr val="FFFF00"/>
              </a:gs>
              <a:gs pos="100000">
                <a:srgbClr val="23293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0" name="Picture 4" descr="Index of /~pptlabs/dev/shapes">
            <a:extLst>
              <a:ext uri="{FF2B5EF4-FFF2-40B4-BE49-F238E27FC236}">
                <a16:creationId xmlns:a16="http://schemas.microsoft.com/office/drawing/2014/main" id="{B674EB7C-1B96-4977-A40B-C78ADADE4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502" y="5751390"/>
            <a:ext cx="1447926" cy="1447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B18A76-08F9-4277-90C0-1500EFD2DF35}"/>
              </a:ext>
            </a:extLst>
          </p:cNvPr>
          <p:cNvPicPr>
            <a:picLocks noChangeAspect="1"/>
          </p:cNvPicPr>
          <p:nvPr/>
        </p:nvPicPr>
        <p:blipFill rotWithShape="1">
          <a:blip r:embed="rId4">
            <a:alphaModFix amt="50000"/>
            <a:extLst>
              <a:ext uri="{BEBA8EAE-BF5A-486C-A8C5-ECC9F3942E4B}">
                <a14:imgProps xmlns:a14="http://schemas.microsoft.com/office/drawing/2010/main">
                  <a14:imgLayer r:embed="rId5">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9380205" y="1551133"/>
            <a:ext cx="2128924" cy="595590"/>
          </a:xfrm>
          <a:prstGeom prst="rect">
            <a:avLst/>
          </a:prstGeom>
        </p:spPr>
      </p:pic>
      <p:grpSp>
        <p:nvGrpSpPr>
          <p:cNvPr id="91" name="Group 90">
            <a:extLst>
              <a:ext uri="{FF2B5EF4-FFF2-40B4-BE49-F238E27FC236}">
                <a16:creationId xmlns:a16="http://schemas.microsoft.com/office/drawing/2014/main" id="{8E053BC7-7E70-4F54-A45A-408B441C822F}"/>
              </a:ext>
            </a:extLst>
          </p:cNvPr>
          <p:cNvGrpSpPr/>
          <p:nvPr/>
        </p:nvGrpSpPr>
        <p:grpSpPr>
          <a:xfrm>
            <a:off x="7405501" y="4907314"/>
            <a:ext cx="1145426" cy="2005673"/>
            <a:chOff x="6156879" y="1263490"/>
            <a:chExt cx="2445841" cy="5564834"/>
          </a:xfrm>
          <a:solidFill>
            <a:srgbClr val="7F7F7F">
              <a:alpha val="20000"/>
            </a:srgbClr>
          </a:solidFill>
        </p:grpSpPr>
        <p:sp>
          <p:nvSpPr>
            <p:cNvPr id="92" name="Rectangle 91">
              <a:extLst>
                <a:ext uri="{FF2B5EF4-FFF2-40B4-BE49-F238E27FC236}">
                  <a16:creationId xmlns:a16="http://schemas.microsoft.com/office/drawing/2014/main" id="{0FFAD563-B6AA-421F-B9FC-86BEEB76165F}"/>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Rectangle 92">
              <a:extLst>
                <a:ext uri="{FF2B5EF4-FFF2-40B4-BE49-F238E27FC236}">
                  <a16:creationId xmlns:a16="http://schemas.microsoft.com/office/drawing/2014/main" id="{8FA52FB4-9C44-4F87-A6A9-141ABF57FED5}"/>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8143EB9D-A9ED-4BD6-B544-4E525DF3D54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7D24F44B-831B-4128-8057-06ABB3196366}"/>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147BCB6F-3A2D-4CD9-871F-DD628ABF47A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E57E4887-3C6D-4BE9-AA21-267AF94EA21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FC60D60D-2D48-45E3-9E7B-2979B00C4DFB}"/>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52C9E434-31FE-4B35-AF50-13D6846D853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19D57B5D-30F8-4D45-9A1D-39FF48E6638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1BABA73B-098C-439A-9FD0-9A1209C22B8A}"/>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890D8755-29E3-438A-8AD1-93F726CF639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EAEC1B55-D36C-42DE-9190-2F307A27A965}"/>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94C76AE0-027A-40A3-B83F-3EC601E8B736}"/>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69DF1D9E-9A5C-4F4D-8D4B-51E3F44E2D4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4B4F21C3-6F51-433D-824D-5E40456C8435}"/>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F12A6028-6DA4-40F7-9645-4CBCF41CE917}"/>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7" name="Group 36">
            <a:extLst>
              <a:ext uri="{FF2B5EF4-FFF2-40B4-BE49-F238E27FC236}">
                <a16:creationId xmlns:a16="http://schemas.microsoft.com/office/drawing/2014/main" id="{4098A0AA-AD88-4EC0-8FED-C7F687D73DDE}"/>
              </a:ext>
            </a:extLst>
          </p:cNvPr>
          <p:cNvGrpSpPr/>
          <p:nvPr/>
        </p:nvGrpSpPr>
        <p:grpSpPr>
          <a:xfrm flipH="1">
            <a:off x="8556494" y="2270363"/>
            <a:ext cx="1177835" cy="4432152"/>
            <a:chOff x="8269148" y="2257243"/>
            <a:chExt cx="1233691" cy="4642338"/>
          </a:xfrm>
          <a:solidFill>
            <a:srgbClr val="4F4F4F">
              <a:alpha val="67000"/>
            </a:srgbClr>
          </a:solidFill>
        </p:grpSpPr>
        <p:sp>
          <p:nvSpPr>
            <p:cNvPr id="38" name="Freeform: Shape 37">
              <a:extLst>
                <a:ext uri="{FF2B5EF4-FFF2-40B4-BE49-F238E27FC236}">
                  <a16:creationId xmlns:a16="http://schemas.microsoft.com/office/drawing/2014/main" id="{947F8DE1-E4B6-4CB0-8036-338D9A35C4E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9" name="Freeform: Shape 38">
              <a:extLst>
                <a:ext uri="{FF2B5EF4-FFF2-40B4-BE49-F238E27FC236}">
                  <a16:creationId xmlns:a16="http://schemas.microsoft.com/office/drawing/2014/main" id="{9D8C541F-1FB0-41D4-8874-37ADCC7860F0}"/>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40" name="Group 39">
            <a:extLst>
              <a:ext uri="{FF2B5EF4-FFF2-40B4-BE49-F238E27FC236}">
                <a16:creationId xmlns:a16="http://schemas.microsoft.com/office/drawing/2014/main" id="{E0959943-BE62-487F-A604-A622FD77E0B4}"/>
              </a:ext>
            </a:extLst>
          </p:cNvPr>
          <p:cNvGrpSpPr/>
          <p:nvPr/>
        </p:nvGrpSpPr>
        <p:grpSpPr>
          <a:xfrm>
            <a:off x="10255440" y="1558478"/>
            <a:ext cx="1242702" cy="5316753"/>
            <a:chOff x="10458385" y="595308"/>
            <a:chExt cx="1350499" cy="6262692"/>
          </a:xfrm>
          <a:solidFill>
            <a:srgbClr val="2E3642"/>
          </a:solidFill>
        </p:grpSpPr>
        <p:sp>
          <p:nvSpPr>
            <p:cNvPr id="41" name="Freeform: Shape 40">
              <a:extLst>
                <a:ext uri="{FF2B5EF4-FFF2-40B4-BE49-F238E27FC236}">
                  <a16:creationId xmlns:a16="http://schemas.microsoft.com/office/drawing/2014/main" id="{670C9D1A-674A-4844-9811-50D43059317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2" name="Straight Connector 41">
              <a:extLst>
                <a:ext uri="{FF2B5EF4-FFF2-40B4-BE49-F238E27FC236}">
                  <a16:creationId xmlns:a16="http://schemas.microsoft.com/office/drawing/2014/main" id="{F9A1986A-B3EC-4A87-B509-AB04672D9DD0}"/>
                </a:ext>
              </a:extLst>
            </p:cNvPr>
            <p:cNvCxnSpPr>
              <a:endCxn id="41" idx="11"/>
            </p:cNvCxnSpPr>
            <p:nvPr/>
          </p:nvCxnSpPr>
          <p:spPr>
            <a:xfrm>
              <a:off x="11133634" y="595308"/>
              <a:ext cx="0" cy="410532"/>
            </a:xfrm>
            <a:prstGeom prst="line">
              <a:avLst/>
            </a:prstGeom>
            <a:grpFill/>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A8DF415B-3C59-4EF0-B898-F4A5A7C5235F}"/>
              </a:ext>
            </a:extLst>
          </p:cNvPr>
          <p:cNvGrpSpPr/>
          <p:nvPr/>
        </p:nvGrpSpPr>
        <p:grpSpPr>
          <a:xfrm>
            <a:off x="9478345" y="4103288"/>
            <a:ext cx="1049253" cy="2839336"/>
            <a:chOff x="6156878" y="1263490"/>
            <a:chExt cx="2445840" cy="5564834"/>
          </a:xfrm>
          <a:solidFill>
            <a:schemeClr val="tx1">
              <a:lumMod val="95000"/>
              <a:lumOff val="5000"/>
              <a:alpha val="40000"/>
            </a:schemeClr>
          </a:solidFill>
        </p:grpSpPr>
        <p:sp>
          <p:nvSpPr>
            <p:cNvPr id="110" name="Rectangle 109">
              <a:extLst>
                <a:ext uri="{FF2B5EF4-FFF2-40B4-BE49-F238E27FC236}">
                  <a16:creationId xmlns:a16="http://schemas.microsoft.com/office/drawing/2014/main" id="{38B2BA2E-658C-472B-8E12-2D84B8D2DD9C}"/>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1" name="Rectangle 110">
              <a:extLst>
                <a:ext uri="{FF2B5EF4-FFF2-40B4-BE49-F238E27FC236}">
                  <a16:creationId xmlns:a16="http://schemas.microsoft.com/office/drawing/2014/main" id="{64FB1915-A261-4508-AA72-B03D81670CAE}"/>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315F1372-73AE-49D5-828E-08F8EE5B867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FD011220-2575-4109-AD18-3C9CFEF3C4DB}"/>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CCBA1A02-BE6D-47C6-B74F-E16E800CB0B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A0DE564F-2F55-41A7-AEC1-8CE1B6FB2E0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2E5D62A6-9C47-444B-AAAE-91E0261EE0E7}"/>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D3758DBC-E445-4528-8B60-47A01188BA1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B6AD00ED-83F8-4ED2-99CA-86DBF085BD7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97AB19E3-884D-46F1-8A70-830A53674E9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632B1AA9-5833-40B6-A997-74015C020F9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6B33B387-7ABE-4BA2-9F0B-482253887573}"/>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305CAA63-D9A6-400E-ADF0-EB20531FB2F2}"/>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8B717759-56CE-43A5-B29C-E39AC0A1974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C1B74CAA-6CDB-45A0-A6C2-4C26FC8E9C3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2C470BE9-F882-450F-94B7-3DD42D63C45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43" name="Group 42">
            <a:extLst>
              <a:ext uri="{FF2B5EF4-FFF2-40B4-BE49-F238E27FC236}">
                <a16:creationId xmlns:a16="http://schemas.microsoft.com/office/drawing/2014/main" id="{160E02D9-1FE0-4DFC-A6FF-C9CB13484F4B}"/>
              </a:ext>
            </a:extLst>
          </p:cNvPr>
          <p:cNvGrpSpPr/>
          <p:nvPr/>
        </p:nvGrpSpPr>
        <p:grpSpPr>
          <a:xfrm>
            <a:off x="11399591" y="5686775"/>
            <a:ext cx="715419" cy="1167516"/>
            <a:chOff x="6156878" y="1263490"/>
            <a:chExt cx="2445840" cy="5564834"/>
          </a:xfrm>
          <a:solidFill>
            <a:schemeClr val="tx1">
              <a:lumMod val="65000"/>
              <a:lumOff val="35000"/>
              <a:alpha val="26000"/>
            </a:schemeClr>
          </a:solidFill>
        </p:grpSpPr>
        <p:sp>
          <p:nvSpPr>
            <p:cNvPr id="44" name="Rectangle 43">
              <a:extLst>
                <a:ext uri="{FF2B5EF4-FFF2-40B4-BE49-F238E27FC236}">
                  <a16:creationId xmlns:a16="http://schemas.microsoft.com/office/drawing/2014/main" id="{B3F3B9E0-5FF6-43BE-8C9F-AF1229FA602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Rectangle 44">
              <a:extLst>
                <a:ext uri="{FF2B5EF4-FFF2-40B4-BE49-F238E27FC236}">
                  <a16:creationId xmlns:a16="http://schemas.microsoft.com/office/drawing/2014/main" id="{A0EE0719-08D4-4110-B228-61A573323F5A}"/>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6" name="Rectangle 45">
              <a:extLst>
                <a:ext uri="{FF2B5EF4-FFF2-40B4-BE49-F238E27FC236}">
                  <a16:creationId xmlns:a16="http://schemas.microsoft.com/office/drawing/2014/main" id="{B925A46B-34F8-4EAC-BC97-0EE78EBA7C1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7" name="Rectangle 46">
              <a:extLst>
                <a:ext uri="{FF2B5EF4-FFF2-40B4-BE49-F238E27FC236}">
                  <a16:creationId xmlns:a16="http://schemas.microsoft.com/office/drawing/2014/main" id="{A7260B30-6428-4F86-9638-E54494420E25}"/>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8" name="Rectangle 47">
              <a:extLst>
                <a:ext uri="{FF2B5EF4-FFF2-40B4-BE49-F238E27FC236}">
                  <a16:creationId xmlns:a16="http://schemas.microsoft.com/office/drawing/2014/main" id="{3DF63AED-B06C-4977-86CE-368EB3FE398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0" name="Rectangle 49">
              <a:extLst>
                <a:ext uri="{FF2B5EF4-FFF2-40B4-BE49-F238E27FC236}">
                  <a16:creationId xmlns:a16="http://schemas.microsoft.com/office/drawing/2014/main" id="{1624C445-426E-42AD-93F1-37B8104528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1" name="Rectangle 50">
              <a:extLst>
                <a:ext uri="{FF2B5EF4-FFF2-40B4-BE49-F238E27FC236}">
                  <a16:creationId xmlns:a16="http://schemas.microsoft.com/office/drawing/2014/main" id="{4ECB386E-023D-4962-9581-B5CB049728A7}"/>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2" name="Rectangle 51">
              <a:extLst>
                <a:ext uri="{FF2B5EF4-FFF2-40B4-BE49-F238E27FC236}">
                  <a16:creationId xmlns:a16="http://schemas.microsoft.com/office/drawing/2014/main" id="{5956B9E1-3BC7-4AA6-9C5F-9612EC542D1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3" name="Rectangle 52">
              <a:extLst>
                <a:ext uri="{FF2B5EF4-FFF2-40B4-BE49-F238E27FC236}">
                  <a16:creationId xmlns:a16="http://schemas.microsoft.com/office/drawing/2014/main" id="{9E1100B9-82E4-431E-BD5B-5C6520575454}"/>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4" name="Rectangle 53">
              <a:extLst>
                <a:ext uri="{FF2B5EF4-FFF2-40B4-BE49-F238E27FC236}">
                  <a16:creationId xmlns:a16="http://schemas.microsoft.com/office/drawing/2014/main" id="{40282BBE-23C8-44DB-AAA4-6C22841DA78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5" name="Rectangle 54">
              <a:extLst>
                <a:ext uri="{FF2B5EF4-FFF2-40B4-BE49-F238E27FC236}">
                  <a16:creationId xmlns:a16="http://schemas.microsoft.com/office/drawing/2014/main" id="{28AD0CDE-B9FA-4EA4-B946-7613B639A494}"/>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6" name="Rectangle 55">
              <a:extLst>
                <a:ext uri="{FF2B5EF4-FFF2-40B4-BE49-F238E27FC236}">
                  <a16:creationId xmlns:a16="http://schemas.microsoft.com/office/drawing/2014/main" id="{7EA59829-01D5-479A-A9CD-604FFA69039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Rectangle 56">
              <a:extLst>
                <a:ext uri="{FF2B5EF4-FFF2-40B4-BE49-F238E27FC236}">
                  <a16:creationId xmlns:a16="http://schemas.microsoft.com/office/drawing/2014/main" id="{F99FF933-D368-4766-9826-2E276C2141F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8" name="Rectangle 57">
              <a:extLst>
                <a:ext uri="{FF2B5EF4-FFF2-40B4-BE49-F238E27FC236}">
                  <a16:creationId xmlns:a16="http://schemas.microsoft.com/office/drawing/2014/main" id="{816B0697-C234-4F09-96F9-36F40864A697}"/>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9" name="Rectangle 58">
              <a:extLst>
                <a:ext uri="{FF2B5EF4-FFF2-40B4-BE49-F238E27FC236}">
                  <a16:creationId xmlns:a16="http://schemas.microsoft.com/office/drawing/2014/main" id="{47690B93-9300-4B7F-BC5E-4B93E73445CA}"/>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4678F804-E875-4D8F-984E-B98BD756F52D}"/>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63" name="Rectangle 62">
            <a:extLst>
              <a:ext uri="{FF2B5EF4-FFF2-40B4-BE49-F238E27FC236}">
                <a16:creationId xmlns:a16="http://schemas.microsoft.com/office/drawing/2014/main" id="{8873AD0D-DCFC-41A9-930D-C1560241D3AA}"/>
              </a:ext>
            </a:extLst>
          </p:cNvPr>
          <p:cNvSpPr/>
          <p:nvPr/>
        </p:nvSpPr>
        <p:spPr>
          <a:xfrm rot="10800000">
            <a:off x="117553" y="205572"/>
            <a:ext cx="11887199" cy="6469662"/>
          </a:xfrm>
          <a:prstGeom prst="rect">
            <a:avLst/>
          </a:prstGeom>
          <a:noFill/>
          <a:ln w="57150">
            <a:solidFill>
              <a:srgbClr val="01E9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5">
            <a:extLst>
              <a:ext uri="{FF2B5EF4-FFF2-40B4-BE49-F238E27FC236}">
                <a16:creationId xmlns:a16="http://schemas.microsoft.com/office/drawing/2014/main" id="{9E5AB57E-FD0D-4ABD-BEDB-49028E6C2B3C}"/>
              </a:ext>
            </a:extLst>
          </p:cNvPr>
          <p:cNvSpPr/>
          <p:nvPr/>
        </p:nvSpPr>
        <p:spPr>
          <a:xfrm flipH="1">
            <a:off x="9406629" y="5545230"/>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Rectangle 59">
            <a:extLst>
              <a:ext uri="{FF2B5EF4-FFF2-40B4-BE49-F238E27FC236}">
                <a16:creationId xmlns:a16="http://schemas.microsoft.com/office/drawing/2014/main" id="{203B86C3-F3EF-4A04-AFCB-FFBB4C6E1AAE}"/>
              </a:ext>
            </a:extLst>
          </p:cNvPr>
          <p:cNvSpPr/>
          <p:nvPr/>
        </p:nvSpPr>
        <p:spPr>
          <a:xfrm>
            <a:off x="8903094" y="4811550"/>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4" name="Freeform: Shape 63">
            <a:extLst>
              <a:ext uri="{FF2B5EF4-FFF2-40B4-BE49-F238E27FC236}">
                <a16:creationId xmlns:a16="http://schemas.microsoft.com/office/drawing/2014/main" id="{18A6C0D2-9E15-4AE7-9C5C-AD04C75F43EB}"/>
              </a:ext>
            </a:extLst>
          </p:cNvPr>
          <p:cNvSpPr/>
          <p:nvPr/>
        </p:nvSpPr>
        <p:spPr>
          <a:xfrm rot="20308180">
            <a:off x="10279506" y="510450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5" name="Freeform: Shape 64">
            <a:extLst>
              <a:ext uri="{FF2B5EF4-FFF2-40B4-BE49-F238E27FC236}">
                <a16:creationId xmlns:a16="http://schemas.microsoft.com/office/drawing/2014/main" id="{12D79EA2-547E-45E0-8E7A-57DD68F1CA08}"/>
              </a:ext>
            </a:extLst>
          </p:cNvPr>
          <p:cNvSpPr/>
          <p:nvPr/>
        </p:nvSpPr>
        <p:spPr>
          <a:xfrm rot="20855778">
            <a:off x="11640620" y="5328948"/>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82D7EF"/>
              </a:solidFill>
            </a:endParaRPr>
          </a:p>
        </p:txBody>
      </p:sp>
      <p:sp>
        <p:nvSpPr>
          <p:cNvPr id="66" name="Freeform: Shape 65">
            <a:extLst>
              <a:ext uri="{FF2B5EF4-FFF2-40B4-BE49-F238E27FC236}">
                <a16:creationId xmlns:a16="http://schemas.microsoft.com/office/drawing/2014/main" id="{694A559E-09C0-45E9-9364-591F46BB5663}"/>
              </a:ext>
            </a:extLst>
          </p:cNvPr>
          <p:cNvSpPr/>
          <p:nvPr/>
        </p:nvSpPr>
        <p:spPr>
          <a:xfrm rot="20451374">
            <a:off x="10452542" y="4652593"/>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82D7EF"/>
              </a:solidFill>
            </a:endParaRPr>
          </a:p>
        </p:txBody>
      </p:sp>
      <p:sp>
        <p:nvSpPr>
          <p:cNvPr id="67" name="Freeform: Shape 66">
            <a:extLst>
              <a:ext uri="{FF2B5EF4-FFF2-40B4-BE49-F238E27FC236}">
                <a16:creationId xmlns:a16="http://schemas.microsoft.com/office/drawing/2014/main" id="{0920C674-4E01-46CC-85DD-9F307D4D5013}"/>
              </a:ext>
            </a:extLst>
          </p:cNvPr>
          <p:cNvSpPr/>
          <p:nvPr/>
        </p:nvSpPr>
        <p:spPr>
          <a:xfrm rot="19899104">
            <a:off x="11001904" y="436002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68" name="Freeform: Shape 67">
            <a:extLst>
              <a:ext uri="{FF2B5EF4-FFF2-40B4-BE49-F238E27FC236}">
                <a16:creationId xmlns:a16="http://schemas.microsoft.com/office/drawing/2014/main" id="{5710AA1E-108B-4C18-A7DE-72D8B9809FDB}"/>
              </a:ext>
            </a:extLst>
          </p:cNvPr>
          <p:cNvSpPr/>
          <p:nvPr/>
        </p:nvSpPr>
        <p:spPr>
          <a:xfrm rot="20436439">
            <a:off x="11535712" y="4811148"/>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rgbClr val="82D7EF"/>
              </a:solidFill>
            </a:endParaRPr>
          </a:p>
        </p:txBody>
      </p:sp>
      <p:sp>
        <p:nvSpPr>
          <p:cNvPr id="69" name="Rectangle 68">
            <a:extLst>
              <a:ext uri="{FF2B5EF4-FFF2-40B4-BE49-F238E27FC236}">
                <a16:creationId xmlns:a16="http://schemas.microsoft.com/office/drawing/2014/main" id="{07290A27-B7ED-456A-87DC-CC4D34FA8D23}"/>
              </a:ext>
            </a:extLst>
          </p:cNvPr>
          <p:cNvSpPr/>
          <p:nvPr/>
        </p:nvSpPr>
        <p:spPr>
          <a:xfrm>
            <a:off x="8797968" y="4752779"/>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70" name="!!nha">
            <a:extLst>
              <a:ext uri="{FF2B5EF4-FFF2-40B4-BE49-F238E27FC236}">
                <a16:creationId xmlns:a16="http://schemas.microsoft.com/office/drawing/2014/main" id="{7FFAB058-C109-4543-B529-E56CEE1E01DD}"/>
              </a:ext>
            </a:extLst>
          </p:cNvPr>
          <p:cNvGrpSpPr/>
          <p:nvPr/>
        </p:nvGrpSpPr>
        <p:grpSpPr>
          <a:xfrm rot="20459569">
            <a:off x="7640316" y="5106801"/>
            <a:ext cx="1797107" cy="1873633"/>
            <a:chOff x="7540411" y="4494585"/>
            <a:chExt cx="1797107" cy="1873633"/>
          </a:xfrm>
        </p:grpSpPr>
        <p:sp>
          <p:nvSpPr>
            <p:cNvPr id="71" name="Rectangle 5">
              <a:extLst>
                <a:ext uri="{FF2B5EF4-FFF2-40B4-BE49-F238E27FC236}">
                  <a16:creationId xmlns:a16="http://schemas.microsoft.com/office/drawing/2014/main" id="{6B56A021-1EE6-4E00-A401-65B9C002E54C}"/>
                </a:ext>
              </a:extLst>
            </p:cNvPr>
            <p:cNvSpPr/>
            <p:nvPr/>
          </p:nvSpPr>
          <p:spPr>
            <a:xfrm rot="1111132">
              <a:off x="7540411" y="4494585"/>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71">
              <a:extLst>
                <a:ext uri="{FF2B5EF4-FFF2-40B4-BE49-F238E27FC236}">
                  <a16:creationId xmlns:a16="http://schemas.microsoft.com/office/drawing/2014/main" id="{304C7FB9-9E8D-40CC-A945-092697481D7E}"/>
                </a:ext>
              </a:extLst>
            </p:cNvPr>
            <p:cNvSpPr/>
            <p:nvPr/>
          </p:nvSpPr>
          <p:spPr>
            <a:xfrm rot="1140431">
              <a:off x="8410054" y="6297555"/>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72">
              <a:extLst>
                <a:ext uri="{FF2B5EF4-FFF2-40B4-BE49-F238E27FC236}">
                  <a16:creationId xmlns:a16="http://schemas.microsoft.com/office/drawing/2014/main" id="{F439920B-43D9-4172-BE4B-FB21858A4D2B}"/>
                </a:ext>
              </a:extLst>
            </p:cNvPr>
            <p:cNvSpPr/>
            <p:nvPr/>
          </p:nvSpPr>
          <p:spPr>
            <a:xfrm rot="1140431">
              <a:off x="8659032" y="5658135"/>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4" name="Straight Connector 73">
              <a:extLst>
                <a:ext uri="{FF2B5EF4-FFF2-40B4-BE49-F238E27FC236}">
                  <a16:creationId xmlns:a16="http://schemas.microsoft.com/office/drawing/2014/main" id="{18FA043C-96AE-4CB1-8F53-9AD68C453441}"/>
                </a:ext>
              </a:extLst>
            </p:cNvPr>
            <p:cNvCxnSpPr>
              <a:cxnSpLocks/>
            </p:cNvCxnSpPr>
            <p:nvPr/>
          </p:nvCxnSpPr>
          <p:spPr>
            <a:xfrm rot="1111132">
              <a:off x="8980599" y="5959284"/>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8FF72DC-1EDE-43D4-A51B-4C676226829D}"/>
                </a:ext>
              </a:extLst>
            </p:cNvPr>
            <p:cNvSpPr/>
            <p:nvPr/>
          </p:nvSpPr>
          <p:spPr>
            <a:xfrm rot="1111132">
              <a:off x="8067937" y="524229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6" name="Straight Connector 75">
              <a:extLst>
                <a:ext uri="{FF2B5EF4-FFF2-40B4-BE49-F238E27FC236}">
                  <a16:creationId xmlns:a16="http://schemas.microsoft.com/office/drawing/2014/main" id="{AE903C1B-5294-45CA-B68B-9CDC72486AE1}"/>
                </a:ext>
              </a:extLst>
            </p:cNvPr>
            <p:cNvCxnSpPr>
              <a:cxnSpLocks/>
              <a:stCxn id="75" idx="0"/>
              <a:endCxn id="75" idx="2"/>
            </p:cNvCxnSpPr>
            <p:nvPr/>
          </p:nvCxnSpPr>
          <p:spPr>
            <a:xfrm flipH="1">
              <a:off x="8176233" y="5253668"/>
              <a:ext cx="139468" cy="416369"/>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B6B2587-D35C-4231-8B1A-B987B1AD3562}"/>
                </a:ext>
              </a:extLst>
            </p:cNvPr>
            <p:cNvCxnSpPr>
              <a:cxnSpLocks/>
              <a:stCxn id="75" idx="1"/>
              <a:endCxn id="75" idx="3"/>
            </p:cNvCxnSpPr>
            <p:nvPr/>
          </p:nvCxnSpPr>
          <p:spPr>
            <a:xfrm>
              <a:off x="8077155" y="5405308"/>
              <a:ext cx="337622" cy="11309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8" name="Freeform: Shape 77">
            <a:extLst>
              <a:ext uri="{FF2B5EF4-FFF2-40B4-BE49-F238E27FC236}">
                <a16:creationId xmlns:a16="http://schemas.microsoft.com/office/drawing/2014/main" id="{CDC385FF-6F5D-4975-B4EB-3686C91774C6}"/>
              </a:ext>
            </a:extLst>
          </p:cNvPr>
          <p:cNvSpPr/>
          <p:nvPr/>
        </p:nvSpPr>
        <p:spPr>
          <a:xfrm>
            <a:off x="10680205" y="4692366"/>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79" name="Group 78">
            <a:extLst>
              <a:ext uri="{FF2B5EF4-FFF2-40B4-BE49-F238E27FC236}">
                <a16:creationId xmlns:a16="http://schemas.microsoft.com/office/drawing/2014/main" id="{3AD88CDF-B391-4758-B1D6-E18E3EBAD2C2}"/>
              </a:ext>
            </a:extLst>
          </p:cNvPr>
          <p:cNvGrpSpPr/>
          <p:nvPr/>
        </p:nvGrpSpPr>
        <p:grpSpPr>
          <a:xfrm>
            <a:off x="6941395" y="5451964"/>
            <a:ext cx="306072" cy="1405839"/>
            <a:chOff x="4470189" y="4688431"/>
            <a:chExt cx="439924" cy="2169569"/>
          </a:xfrm>
          <a:solidFill>
            <a:srgbClr val="000000"/>
          </a:solidFill>
        </p:grpSpPr>
        <p:sp>
          <p:nvSpPr>
            <p:cNvPr id="80" name="Teardrop 79">
              <a:extLst>
                <a:ext uri="{FF2B5EF4-FFF2-40B4-BE49-F238E27FC236}">
                  <a16:creationId xmlns:a16="http://schemas.microsoft.com/office/drawing/2014/main" id="{1F1EC3D2-AD4A-429A-90FE-91CC1CD4FBE7}"/>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EE7B2034-E59F-430D-B6A9-1E8F00111491}"/>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77AD6697-708A-4BE3-B6E1-8AF1FC80BE95}"/>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82">
              <a:extLst>
                <a:ext uri="{FF2B5EF4-FFF2-40B4-BE49-F238E27FC236}">
                  <a16:creationId xmlns:a16="http://schemas.microsoft.com/office/drawing/2014/main" id="{73550D4E-F687-4926-804D-B70BC9DD578D}"/>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83">
              <a:extLst>
                <a:ext uri="{FF2B5EF4-FFF2-40B4-BE49-F238E27FC236}">
                  <a16:creationId xmlns:a16="http://schemas.microsoft.com/office/drawing/2014/main" id="{4AEAC354-7F2F-4984-88EC-8C50C7B5CB60}"/>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84">
              <a:extLst>
                <a:ext uri="{FF2B5EF4-FFF2-40B4-BE49-F238E27FC236}">
                  <a16:creationId xmlns:a16="http://schemas.microsoft.com/office/drawing/2014/main" id="{B989320D-FD7F-4393-A4DA-AD971130EB0B}"/>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6" name="Block Arc 85">
              <a:extLst>
                <a:ext uri="{FF2B5EF4-FFF2-40B4-BE49-F238E27FC236}">
                  <a16:creationId xmlns:a16="http://schemas.microsoft.com/office/drawing/2014/main" id="{A98C3EBF-C94B-4135-908D-2498FEE75B74}"/>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87" name="Block Arc 86">
              <a:extLst>
                <a:ext uri="{FF2B5EF4-FFF2-40B4-BE49-F238E27FC236}">
                  <a16:creationId xmlns:a16="http://schemas.microsoft.com/office/drawing/2014/main" id="{35BF3427-F27C-4522-A506-BFB23C4297BE}"/>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88" name="Freeform: Shape 87">
            <a:extLst>
              <a:ext uri="{FF2B5EF4-FFF2-40B4-BE49-F238E27FC236}">
                <a16:creationId xmlns:a16="http://schemas.microsoft.com/office/drawing/2014/main" id="{D4878AA4-7575-4EAF-93A2-2F2B4DAEE5A0}"/>
              </a:ext>
            </a:extLst>
          </p:cNvPr>
          <p:cNvSpPr/>
          <p:nvPr/>
        </p:nvSpPr>
        <p:spPr>
          <a:xfrm>
            <a:off x="0" y="7020447"/>
            <a:ext cx="19821832" cy="234499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44F5FE">
              <a:alpha val="4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Freeform: Shape 88">
            <a:extLst>
              <a:ext uri="{FF2B5EF4-FFF2-40B4-BE49-F238E27FC236}">
                <a16:creationId xmlns:a16="http://schemas.microsoft.com/office/drawing/2014/main" id="{6C3E04B2-13EF-4935-AD8F-982FF2EA56CF}"/>
              </a:ext>
            </a:extLst>
          </p:cNvPr>
          <p:cNvSpPr/>
          <p:nvPr/>
        </p:nvSpPr>
        <p:spPr>
          <a:xfrm flipH="1">
            <a:off x="-7584030" y="6988673"/>
            <a:ext cx="19821832" cy="3323304"/>
          </a:xfrm>
          <a:custGeom>
            <a:avLst/>
            <a:gdLst>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43200 h 2743200"/>
              <a:gd name="connsiteX1" fmla="*/ 0 w 11931445"/>
              <a:gd name="connsiteY1" fmla="*/ 2743200 h 2743200"/>
              <a:gd name="connsiteX2" fmla="*/ 44245 w 11931445"/>
              <a:gd name="connsiteY2" fmla="*/ 339213 h 2743200"/>
              <a:gd name="connsiteX3" fmla="*/ 1194619 w 11931445"/>
              <a:gd name="connsiteY3" fmla="*/ 0 h 2743200"/>
              <a:gd name="connsiteX4" fmla="*/ 2168013 w 11931445"/>
              <a:gd name="connsiteY4" fmla="*/ 471949 h 2743200"/>
              <a:gd name="connsiteX5" fmla="*/ 3008671 w 11931445"/>
              <a:gd name="connsiteY5" fmla="*/ 250723 h 2743200"/>
              <a:gd name="connsiteX6" fmla="*/ 3952567 w 11931445"/>
              <a:gd name="connsiteY6" fmla="*/ 766916 h 2743200"/>
              <a:gd name="connsiteX7" fmla="*/ 5043948 w 11931445"/>
              <a:gd name="connsiteY7" fmla="*/ 501445 h 2743200"/>
              <a:gd name="connsiteX8" fmla="*/ 6017342 w 11931445"/>
              <a:gd name="connsiteY8" fmla="*/ 1002891 h 2743200"/>
              <a:gd name="connsiteX9" fmla="*/ 7064477 w 11931445"/>
              <a:gd name="connsiteY9" fmla="*/ 825910 h 2743200"/>
              <a:gd name="connsiteX10" fmla="*/ 7905135 w 11931445"/>
              <a:gd name="connsiteY10" fmla="*/ 1474839 h 2743200"/>
              <a:gd name="connsiteX11" fmla="*/ 8819535 w 11931445"/>
              <a:gd name="connsiteY11" fmla="*/ 1194620 h 2743200"/>
              <a:gd name="connsiteX12" fmla="*/ 9527458 w 11931445"/>
              <a:gd name="connsiteY12" fmla="*/ 1666568 h 2743200"/>
              <a:gd name="connsiteX13" fmla="*/ 10574593 w 11931445"/>
              <a:gd name="connsiteY13" fmla="*/ 1401097 h 2743200"/>
              <a:gd name="connsiteX14" fmla="*/ 11798709 w 11931445"/>
              <a:gd name="connsiteY14" fmla="*/ 1799303 h 2743200"/>
              <a:gd name="connsiteX15" fmla="*/ 11931445 w 11931445"/>
              <a:gd name="connsiteY15" fmla="*/ 2743200 h 2743200"/>
              <a:gd name="connsiteX0" fmla="*/ 11931445 w 11931445"/>
              <a:gd name="connsiteY0" fmla="*/ 2769054 h 2769054"/>
              <a:gd name="connsiteX1" fmla="*/ 0 w 11931445"/>
              <a:gd name="connsiteY1" fmla="*/ 2769054 h 2769054"/>
              <a:gd name="connsiteX2" fmla="*/ 44245 w 11931445"/>
              <a:gd name="connsiteY2" fmla="*/ 365067 h 2769054"/>
              <a:gd name="connsiteX3" fmla="*/ 1194619 w 11931445"/>
              <a:gd name="connsiteY3" fmla="*/ 25854 h 2769054"/>
              <a:gd name="connsiteX4" fmla="*/ 2168013 w 11931445"/>
              <a:gd name="connsiteY4" fmla="*/ 497803 h 2769054"/>
              <a:gd name="connsiteX5" fmla="*/ 3008671 w 11931445"/>
              <a:gd name="connsiteY5" fmla="*/ 276577 h 2769054"/>
              <a:gd name="connsiteX6" fmla="*/ 3952567 w 11931445"/>
              <a:gd name="connsiteY6" fmla="*/ 792770 h 2769054"/>
              <a:gd name="connsiteX7" fmla="*/ 5043948 w 11931445"/>
              <a:gd name="connsiteY7" fmla="*/ 527299 h 2769054"/>
              <a:gd name="connsiteX8" fmla="*/ 6017342 w 11931445"/>
              <a:gd name="connsiteY8" fmla="*/ 1028745 h 2769054"/>
              <a:gd name="connsiteX9" fmla="*/ 7064477 w 11931445"/>
              <a:gd name="connsiteY9" fmla="*/ 851764 h 2769054"/>
              <a:gd name="connsiteX10" fmla="*/ 7905135 w 11931445"/>
              <a:gd name="connsiteY10" fmla="*/ 1500693 h 2769054"/>
              <a:gd name="connsiteX11" fmla="*/ 8819535 w 11931445"/>
              <a:gd name="connsiteY11" fmla="*/ 1220474 h 2769054"/>
              <a:gd name="connsiteX12" fmla="*/ 9527458 w 11931445"/>
              <a:gd name="connsiteY12" fmla="*/ 1692422 h 2769054"/>
              <a:gd name="connsiteX13" fmla="*/ 10574593 w 11931445"/>
              <a:gd name="connsiteY13" fmla="*/ 1426951 h 2769054"/>
              <a:gd name="connsiteX14" fmla="*/ 11798709 w 11931445"/>
              <a:gd name="connsiteY14" fmla="*/ 1825157 h 2769054"/>
              <a:gd name="connsiteX15" fmla="*/ 11931445 w 11931445"/>
              <a:gd name="connsiteY15" fmla="*/ 2769054 h 276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31445" h="2769054">
                <a:moveTo>
                  <a:pt x="11931445" y="2769054"/>
                </a:moveTo>
                <a:lnTo>
                  <a:pt x="0" y="2769054"/>
                </a:lnTo>
                <a:lnTo>
                  <a:pt x="44245" y="365067"/>
                </a:lnTo>
                <a:cubicBezTo>
                  <a:pt x="427703" y="251996"/>
                  <a:pt x="560439" y="-97049"/>
                  <a:pt x="1194619" y="25854"/>
                </a:cubicBezTo>
                <a:cubicBezTo>
                  <a:pt x="1710813" y="197919"/>
                  <a:pt x="1651819" y="473223"/>
                  <a:pt x="2168013" y="497803"/>
                </a:cubicBezTo>
                <a:cubicBezTo>
                  <a:pt x="2448232" y="424061"/>
                  <a:pt x="2610464" y="306074"/>
                  <a:pt x="3008671" y="276577"/>
                </a:cubicBezTo>
                <a:cubicBezTo>
                  <a:pt x="3470787" y="374899"/>
                  <a:pt x="3549444" y="635454"/>
                  <a:pt x="3952567" y="792770"/>
                </a:cubicBezTo>
                <a:cubicBezTo>
                  <a:pt x="4242619" y="896009"/>
                  <a:pt x="4562167" y="556796"/>
                  <a:pt x="5043948" y="527299"/>
                </a:cubicBezTo>
                <a:cubicBezTo>
                  <a:pt x="5427406" y="561713"/>
                  <a:pt x="5692877" y="861596"/>
                  <a:pt x="6017342" y="1028745"/>
                </a:cubicBezTo>
                <a:cubicBezTo>
                  <a:pt x="6204154" y="1146732"/>
                  <a:pt x="6641690" y="807519"/>
                  <a:pt x="7064477" y="851764"/>
                </a:cubicBezTo>
                <a:cubicBezTo>
                  <a:pt x="7477432" y="1023829"/>
                  <a:pt x="7713407" y="1476112"/>
                  <a:pt x="7905135" y="1500693"/>
                </a:cubicBezTo>
                <a:cubicBezTo>
                  <a:pt x="8062451" y="1540023"/>
                  <a:pt x="8411496" y="1210642"/>
                  <a:pt x="8819535" y="1220474"/>
                </a:cubicBezTo>
                <a:cubicBezTo>
                  <a:pt x="9143999" y="1304048"/>
                  <a:pt x="9320981" y="1667841"/>
                  <a:pt x="9527458" y="1692422"/>
                </a:cubicBezTo>
                <a:cubicBezTo>
                  <a:pt x="9758516" y="1766165"/>
                  <a:pt x="10240296" y="1412202"/>
                  <a:pt x="10574593" y="1426951"/>
                </a:cubicBezTo>
                <a:cubicBezTo>
                  <a:pt x="10982632" y="1471196"/>
                  <a:pt x="11390670" y="1692422"/>
                  <a:pt x="11798709" y="1825157"/>
                </a:cubicBezTo>
                <a:lnTo>
                  <a:pt x="11931445" y="2769054"/>
                </a:lnTo>
                <a:close/>
              </a:path>
            </a:pathLst>
          </a:custGeom>
          <a:solidFill>
            <a:srgbClr val="019299">
              <a:alpha val="24000"/>
            </a:srgb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7">
            <a:extLst>
              <a:ext uri="{FF2B5EF4-FFF2-40B4-BE49-F238E27FC236}">
                <a16:creationId xmlns:a16="http://schemas.microsoft.com/office/drawing/2014/main" id="{EA5303A2-8620-4ED6-BAB2-5A02CBFD8612}"/>
              </a:ext>
            </a:extLst>
          </p:cNvPr>
          <p:cNvSpPr/>
          <p:nvPr/>
        </p:nvSpPr>
        <p:spPr>
          <a:xfrm rot="1588164" flipH="1">
            <a:off x="9222809" y="5725551"/>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3">
            <a:extLst>
              <a:ext uri="{FF2B5EF4-FFF2-40B4-BE49-F238E27FC236}">
                <a16:creationId xmlns:a16="http://schemas.microsoft.com/office/drawing/2014/main" id="{2512E0A3-BFAE-4688-A5BA-C71F54DA60D3}"/>
              </a:ext>
            </a:extLst>
          </p:cNvPr>
          <p:cNvSpPr/>
          <p:nvPr/>
        </p:nvSpPr>
        <p:spPr>
          <a:xfrm rot="20558901">
            <a:off x="7309964" y="5342621"/>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6" name="Tán cây 3.3">
            <a:extLst>
              <a:ext uri="{FF2B5EF4-FFF2-40B4-BE49-F238E27FC236}">
                <a16:creationId xmlns:a16="http://schemas.microsoft.com/office/drawing/2014/main" id="{6941AB7E-81E2-4F1F-9FF8-D681FF316A95}"/>
              </a:ext>
            </a:extLst>
          </p:cNvPr>
          <p:cNvSpPr/>
          <p:nvPr/>
        </p:nvSpPr>
        <p:spPr>
          <a:xfrm>
            <a:off x="3762726" y="543982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vi-VN" dirty="0"/>
          </a:p>
        </p:txBody>
      </p:sp>
      <p:sp>
        <p:nvSpPr>
          <p:cNvPr id="127" name="Thân cây 3.3">
            <a:extLst>
              <a:ext uri="{FF2B5EF4-FFF2-40B4-BE49-F238E27FC236}">
                <a16:creationId xmlns:a16="http://schemas.microsoft.com/office/drawing/2014/main" id="{5B0E363C-2766-4019-8144-F2E73AD474DF}"/>
              </a:ext>
            </a:extLst>
          </p:cNvPr>
          <p:cNvSpPr/>
          <p:nvPr/>
        </p:nvSpPr>
        <p:spPr>
          <a:xfrm>
            <a:off x="4005955" y="578523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Tán cây 3.2">
            <a:extLst>
              <a:ext uri="{FF2B5EF4-FFF2-40B4-BE49-F238E27FC236}">
                <a16:creationId xmlns:a16="http://schemas.microsoft.com/office/drawing/2014/main" id="{7BD90A97-14F9-4F78-A7A6-C994F03FEEF0}"/>
              </a:ext>
            </a:extLst>
          </p:cNvPr>
          <p:cNvSpPr/>
          <p:nvPr/>
        </p:nvSpPr>
        <p:spPr>
          <a:xfrm>
            <a:off x="2585341" y="533487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Thân cây 3.2">
            <a:extLst>
              <a:ext uri="{FF2B5EF4-FFF2-40B4-BE49-F238E27FC236}">
                <a16:creationId xmlns:a16="http://schemas.microsoft.com/office/drawing/2014/main" id="{C40A812F-7AC6-4843-B843-0682DA1366F0}"/>
              </a:ext>
            </a:extLst>
          </p:cNvPr>
          <p:cNvSpPr/>
          <p:nvPr/>
        </p:nvSpPr>
        <p:spPr>
          <a:xfrm>
            <a:off x="2828570" y="5680283"/>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Tán cây 3.1">
            <a:extLst>
              <a:ext uri="{FF2B5EF4-FFF2-40B4-BE49-F238E27FC236}">
                <a16:creationId xmlns:a16="http://schemas.microsoft.com/office/drawing/2014/main" id="{E124D705-2D8A-451E-9FC6-7D898CCDA4C5}"/>
              </a:ext>
            </a:extLst>
          </p:cNvPr>
          <p:cNvSpPr/>
          <p:nvPr/>
        </p:nvSpPr>
        <p:spPr>
          <a:xfrm>
            <a:off x="276410" y="5113587"/>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Thân cây 3.1">
            <a:extLst>
              <a:ext uri="{FF2B5EF4-FFF2-40B4-BE49-F238E27FC236}">
                <a16:creationId xmlns:a16="http://schemas.microsoft.com/office/drawing/2014/main" id="{E68A9F76-0520-4E4C-89A3-883B1AF3B7DC}"/>
              </a:ext>
            </a:extLst>
          </p:cNvPr>
          <p:cNvSpPr/>
          <p:nvPr/>
        </p:nvSpPr>
        <p:spPr>
          <a:xfrm>
            <a:off x="519639" y="5458991"/>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Tán cây 2.2">
            <a:extLst>
              <a:ext uri="{FF2B5EF4-FFF2-40B4-BE49-F238E27FC236}">
                <a16:creationId xmlns:a16="http://schemas.microsoft.com/office/drawing/2014/main" id="{E74198D2-1F77-4542-96F5-4E1F644FCD29}"/>
              </a:ext>
            </a:extLst>
          </p:cNvPr>
          <p:cNvSpPr/>
          <p:nvPr/>
        </p:nvSpPr>
        <p:spPr>
          <a:xfrm>
            <a:off x="3947074" y="3997371"/>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Thân cây 2.2">
            <a:extLst>
              <a:ext uri="{FF2B5EF4-FFF2-40B4-BE49-F238E27FC236}">
                <a16:creationId xmlns:a16="http://schemas.microsoft.com/office/drawing/2014/main" id="{E7280108-1D1E-469B-9760-A942F809CF4F}"/>
              </a:ext>
            </a:extLst>
          </p:cNvPr>
          <p:cNvSpPr/>
          <p:nvPr/>
        </p:nvSpPr>
        <p:spPr>
          <a:xfrm>
            <a:off x="4561331" y="5227616"/>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Tán cây 2">
            <a:extLst>
              <a:ext uri="{FF2B5EF4-FFF2-40B4-BE49-F238E27FC236}">
                <a16:creationId xmlns:a16="http://schemas.microsoft.com/office/drawing/2014/main" id="{45D6AEA2-A821-4C05-8903-714622248FB3}"/>
              </a:ext>
            </a:extLst>
          </p:cNvPr>
          <p:cNvSpPr/>
          <p:nvPr/>
        </p:nvSpPr>
        <p:spPr>
          <a:xfrm>
            <a:off x="1261663" y="3633233"/>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Thân cây 2">
            <a:extLst>
              <a:ext uri="{FF2B5EF4-FFF2-40B4-BE49-F238E27FC236}">
                <a16:creationId xmlns:a16="http://schemas.microsoft.com/office/drawing/2014/main" id="{21A04C98-706A-4E48-8A45-E770F4543D3E}"/>
              </a:ext>
            </a:extLst>
          </p:cNvPr>
          <p:cNvSpPr/>
          <p:nvPr/>
        </p:nvSpPr>
        <p:spPr>
          <a:xfrm>
            <a:off x="2039510" y="4784504"/>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Mặt đất">
            <a:extLst>
              <a:ext uri="{FF2B5EF4-FFF2-40B4-BE49-F238E27FC236}">
                <a16:creationId xmlns:a16="http://schemas.microsoft.com/office/drawing/2014/main" id="{5AB9D1B6-1FF5-40EA-85BF-2AB202280902}"/>
              </a:ext>
            </a:extLst>
          </p:cNvPr>
          <p:cNvSpPr/>
          <p:nvPr/>
        </p:nvSpPr>
        <p:spPr>
          <a:xfrm>
            <a:off x="-1" y="5949862"/>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án cây 1.2">
            <a:extLst>
              <a:ext uri="{FF2B5EF4-FFF2-40B4-BE49-F238E27FC236}">
                <a16:creationId xmlns:a16="http://schemas.microsoft.com/office/drawing/2014/main" id="{F96D8263-CE08-4567-8ABE-1434C5E1599D}"/>
              </a:ext>
            </a:extLst>
          </p:cNvPr>
          <p:cNvSpPr/>
          <p:nvPr/>
        </p:nvSpPr>
        <p:spPr>
          <a:xfrm>
            <a:off x="2716968" y="3130336"/>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Tán cây 1">
            <a:extLst>
              <a:ext uri="{FF2B5EF4-FFF2-40B4-BE49-F238E27FC236}">
                <a16:creationId xmlns:a16="http://schemas.microsoft.com/office/drawing/2014/main" id="{AB9E4CE4-8651-4E69-A9F0-F557394FC67D}"/>
              </a:ext>
            </a:extLst>
          </p:cNvPr>
          <p:cNvSpPr/>
          <p:nvPr/>
        </p:nvSpPr>
        <p:spPr>
          <a:xfrm>
            <a:off x="404819" y="2816644"/>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Thân cây 1">
            <a:extLst>
              <a:ext uri="{FF2B5EF4-FFF2-40B4-BE49-F238E27FC236}">
                <a16:creationId xmlns:a16="http://schemas.microsoft.com/office/drawing/2014/main" id="{81D63D1E-8CBD-42B9-AD6B-249E7129B471}"/>
              </a:ext>
            </a:extLst>
          </p:cNvPr>
          <p:cNvSpPr/>
          <p:nvPr/>
        </p:nvSpPr>
        <p:spPr>
          <a:xfrm>
            <a:off x="976200" y="4089748"/>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Thân cây 1.2">
            <a:extLst>
              <a:ext uri="{FF2B5EF4-FFF2-40B4-BE49-F238E27FC236}">
                <a16:creationId xmlns:a16="http://schemas.microsoft.com/office/drawing/2014/main" id="{841A3ADC-1A30-44E8-9C18-B3ED74C4581F}"/>
              </a:ext>
            </a:extLst>
          </p:cNvPr>
          <p:cNvSpPr/>
          <p:nvPr/>
        </p:nvSpPr>
        <p:spPr>
          <a:xfrm>
            <a:off x="3425151" y="4164904"/>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2" name="Picture 6" descr="Free Image on Pixabay - Airplane, Jet, Silhouette, Flight | Airplane  silhouette, Silhouette clip art, Plane silhouette">
            <a:extLst>
              <a:ext uri="{FF2B5EF4-FFF2-40B4-BE49-F238E27FC236}">
                <a16:creationId xmlns:a16="http://schemas.microsoft.com/office/drawing/2014/main" id="{CB38B62B-1790-45C6-B97E-374D88E931A7}"/>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2312217" y="1263490"/>
            <a:ext cx="990297" cy="56010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94FF27C9-D9C0-441B-A413-9EACF154BE6B}"/>
              </a:ext>
            </a:extLst>
          </p:cNvPr>
          <p:cNvPicPr>
            <a:picLocks noChangeAspect="1"/>
          </p:cNvPicPr>
          <p:nvPr/>
        </p:nvPicPr>
        <p:blipFill rotWithShape="1">
          <a:blip r:embed="rId4">
            <a:alphaModFix amt="50000"/>
            <a:duotone>
              <a:schemeClr val="accent3">
                <a:shade val="45000"/>
                <a:satMod val="135000"/>
              </a:schemeClr>
              <a:prstClr val="white"/>
            </a:duotone>
            <a:extLst>
              <a:ext uri="{BEBA8EAE-BF5A-486C-A8C5-ECC9F3942E4B}">
                <a14:imgProps xmlns:a14="http://schemas.microsoft.com/office/drawing/2010/main">
                  <a14:imgLayer r:embed="rId5">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7279093" y="718207"/>
            <a:ext cx="2145182" cy="595590"/>
          </a:xfrm>
          <a:prstGeom prst="rect">
            <a:avLst/>
          </a:prstGeom>
        </p:spPr>
      </p:pic>
      <p:sp>
        <p:nvSpPr>
          <p:cNvPr id="8" name="Moon 7">
            <a:extLst>
              <a:ext uri="{FF2B5EF4-FFF2-40B4-BE49-F238E27FC236}">
                <a16:creationId xmlns:a16="http://schemas.microsoft.com/office/drawing/2014/main" id="{4134E471-4591-481C-91B5-75CF8518C046}"/>
              </a:ext>
            </a:extLst>
          </p:cNvPr>
          <p:cNvSpPr/>
          <p:nvPr/>
        </p:nvSpPr>
        <p:spPr>
          <a:xfrm rot="19239113">
            <a:off x="725448" y="517567"/>
            <a:ext cx="550444" cy="1100887"/>
          </a:xfrm>
          <a:prstGeom prst="moon">
            <a:avLst>
              <a:gd name="adj" fmla="val 37216"/>
            </a:avLst>
          </a:prstGeom>
          <a:solidFill>
            <a:schemeClr val="bg1">
              <a:lumMod val="8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4" name="Picture 143">
            <a:extLst>
              <a:ext uri="{FF2B5EF4-FFF2-40B4-BE49-F238E27FC236}">
                <a16:creationId xmlns:a16="http://schemas.microsoft.com/office/drawing/2014/main" id="{2A40B6C6-5C3B-408B-B375-C022AC359DBB}"/>
              </a:ext>
            </a:extLst>
          </p:cNvPr>
          <p:cNvPicPr>
            <a:picLocks noChangeAspect="1"/>
          </p:cNvPicPr>
          <p:nvPr/>
        </p:nvPicPr>
        <p:blipFill rotWithShape="1">
          <a:blip r:embed="rId4">
            <a:alphaModFix amt="50000"/>
            <a:duotone>
              <a:schemeClr val="bg2">
                <a:shade val="45000"/>
                <a:satMod val="135000"/>
              </a:schemeClr>
              <a:prstClr val="white"/>
            </a:duotone>
            <a:extLst>
              <a:ext uri="{BEBA8EAE-BF5A-486C-A8C5-ECC9F3942E4B}">
                <a14:imgProps xmlns:a14="http://schemas.microsoft.com/office/drawing/2010/main">
                  <a14:imgLayer r:embed="rId5">
                    <a14:imgEffect>
                      <a14:backgroundRemoval t="80723" b="97390" l="4868" r="94118">
                        <a14:foregroundMark x1="12982" y1="96586" x2="8114" y2="95984"/>
                        <a14:foregroundMark x1="90872" y1="93173" x2="94320" y2="94980"/>
                        <a14:foregroundMark x1="8114" y1="96586" x2="4868" y2="97189"/>
                      </a14:backgroundRemoval>
                    </a14:imgEffect>
                    <a14:imgEffect>
                      <a14:artisticBlur/>
                    </a14:imgEffect>
                  </a14:imgLayer>
                </a14:imgProps>
              </a:ext>
            </a:extLst>
          </a:blip>
          <a:srcRect t="78614"/>
          <a:stretch/>
        </p:blipFill>
        <p:spPr>
          <a:xfrm>
            <a:off x="524008" y="1219961"/>
            <a:ext cx="1719405" cy="456231"/>
          </a:xfrm>
          <a:prstGeom prst="rect">
            <a:avLst/>
          </a:prstGeom>
        </p:spPr>
      </p:pic>
      <p:sp>
        <p:nvSpPr>
          <p:cNvPr id="2" name="TextBox 1">
            <a:extLst>
              <a:ext uri="{FF2B5EF4-FFF2-40B4-BE49-F238E27FC236}">
                <a16:creationId xmlns:a16="http://schemas.microsoft.com/office/drawing/2014/main" id="{5B84C585-35CF-4769-A66F-CEAAFF7C55C1}"/>
              </a:ext>
            </a:extLst>
          </p:cNvPr>
          <p:cNvSpPr txBox="1"/>
          <p:nvPr/>
        </p:nvSpPr>
        <p:spPr>
          <a:xfrm>
            <a:off x="2462553" y="2088351"/>
            <a:ext cx="7795871" cy="2585323"/>
          </a:xfrm>
          <a:prstGeom prst="rect">
            <a:avLst/>
          </a:prstGeom>
          <a:noFill/>
          <a:ln>
            <a:noFill/>
          </a:ln>
          <a:effectLst>
            <a:outerShdw dist="50800" dir="19860000" algn="ctr" rotWithShape="0">
              <a:srgbClr val="019299"/>
            </a:outerShdw>
            <a:reflection stA="0" endPos="65000" dist="50800" dir="5400000" sy="-100000" algn="bl" rotWithShape="0"/>
          </a:effectLst>
        </p:spPr>
        <p:txBody>
          <a:bodyPr wrap="square" rtlCol="0">
            <a:spAutoFit/>
          </a:bodyPr>
          <a:lstStyle/>
          <a:p>
            <a:pPr algn="ctr"/>
            <a:r>
              <a:rPr lang="en-US" sz="5400" b="1" dirty="0">
                <a:solidFill>
                  <a:schemeClr val="bg1"/>
                </a:solidFill>
                <a:latin typeface="Tahoma" panose="020B0604030504040204" pitchFamily="34" charset="0"/>
                <a:ea typeface="Tahoma" panose="020B0604030504040204" pitchFamily="34" charset="0"/>
                <a:cs typeface="Tahoma" panose="020B0604030504040204" pitchFamily="34" charset="0"/>
              </a:rPr>
              <a:t>CẢM ƠN THẦY VÀ CÁC BẠN ĐÃ LẮNG NGHE</a:t>
            </a:r>
            <a:endParaRPr lang="vi-VN" sz="5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Man Standing and Waving with His Hand Stock Vector - Illustration of hallo,  design: 131390643">
            <a:extLst>
              <a:ext uri="{FF2B5EF4-FFF2-40B4-BE49-F238E27FC236}">
                <a16:creationId xmlns:a16="http://schemas.microsoft.com/office/drawing/2014/main" id="{023A6A20-4A4D-4938-921F-85DCB2729FC2}"/>
              </a:ext>
            </a:extLst>
          </p:cNvPr>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backgroundRemoval t="8750" b="94125" l="10000" r="90000">
                        <a14:foregroundMark x1="64500" y1="8750" x2="64875" y2="10625"/>
                        <a14:foregroundMark x1="45750" y1="90625" x2="44875" y2="92500"/>
                        <a14:foregroundMark x1="56500" y1="92125" x2="56500" y2="93375"/>
                        <a14:foregroundMark x1="45250" y1="93750" x2="43875" y2="94125"/>
                      </a14:backgroundRemoval>
                    </a14:imgEffect>
                  </a14:imgLayer>
                </a14:imgProps>
              </a:ext>
              <a:ext uri="{28A0092B-C50C-407E-A947-70E740481C1C}">
                <a14:useLocalDpi xmlns:a14="http://schemas.microsoft.com/office/drawing/2010/main" val="0"/>
              </a:ext>
            </a:extLst>
          </a:blip>
          <a:srcRect/>
          <a:stretch>
            <a:fillRect/>
          </a:stretch>
        </p:blipFill>
        <p:spPr bwMode="auto">
          <a:xfrm>
            <a:off x="5224037" y="5299376"/>
            <a:ext cx="1783777" cy="178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8.33333E-7 2.77556E-17 L -0.41823 -0.27454 " pathEditMode="relative" rAng="0" ptsTypes="AA">
                                      <p:cBhvr>
                                        <p:cTn id="6" dur="3000" fill="hold"/>
                                        <p:tgtEl>
                                          <p:spTgt spid="142"/>
                                        </p:tgtEl>
                                        <p:attrNameLst>
                                          <p:attrName>ppt_x</p:attrName>
                                          <p:attrName>ppt_y</p:attrName>
                                        </p:attrNameLst>
                                      </p:cBhvr>
                                      <p:rCtr x="-20911" y="-13727"/>
                                    </p:animMotion>
                                  </p:childTnLst>
                                </p:cTn>
                              </p:par>
                              <p:par>
                                <p:cTn id="7" presetID="42" presetClass="path" presetSubtype="0" fill="hold" nodeType="withEffect">
                                  <p:stCondLst>
                                    <p:cond delay="0"/>
                                  </p:stCondLst>
                                  <p:childTnLst>
                                    <p:animMotion origin="layout" path="M -1.45833E-6 -1.11111E-6 L 0.21511 0.0007 " pathEditMode="relative" rAng="0" ptsTypes="AA">
                                      <p:cBhvr>
                                        <p:cTn id="8" dur="10000" fill="hold"/>
                                        <p:tgtEl>
                                          <p:spTgt spid="144"/>
                                        </p:tgtEl>
                                        <p:attrNameLst>
                                          <p:attrName>ppt_x</p:attrName>
                                          <p:attrName>ppt_y</p:attrName>
                                        </p:attrNameLst>
                                      </p:cBhvr>
                                      <p:rCtr x="10755" y="23"/>
                                    </p:animMotion>
                                  </p:childTnLst>
                                </p:cTn>
                              </p:par>
                              <p:par>
                                <p:cTn id="9" presetID="42" presetClass="path" presetSubtype="0" decel="10000" fill="hold" nodeType="withEffect">
                                  <p:stCondLst>
                                    <p:cond delay="0"/>
                                  </p:stCondLst>
                                  <p:childTnLst>
                                    <p:animMotion origin="layout" path="M 0.00533 0.00741 L -0.23386 0.00856 " pathEditMode="relative" rAng="0" ptsTypes="AA">
                                      <p:cBhvr>
                                        <p:cTn id="10" dur="12000" fill="hold"/>
                                        <p:tgtEl>
                                          <p:spTgt spid="143"/>
                                        </p:tgtEl>
                                        <p:attrNameLst>
                                          <p:attrName>ppt_x</p:attrName>
                                          <p:attrName>ppt_y</p:attrName>
                                        </p:attrNameLst>
                                      </p:cBhvr>
                                      <p:rCtr x="-11966" y="46"/>
                                    </p:animMotion>
                                  </p:childTnLst>
                                </p:cTn>
                              </p:par>
                              <p:par>
                                <p:cTn id="11" presetID="42" presetClass="path" presetSubtype="0" decel="10000" fill="hold" nodeType="withEffect">
                                  <p:stCondLst>
                                    <p:cond delay="0"/>
                                  </p:stCondLst>
                                  <p:childTnLst>
                                    <p:animMotion origin="layout" path="M -6.25E-7 -4.44444E-6 L -0.25482 0.00162 " pathEditMode="relative" rAng="0" ptsTypes="AA">
                                      <p:cBhvr>
                                        <p:cTn id="12" dur="15000" fill="hold"/>
                                        <p:tgtEl>
                                          <p:spTgt spid="7"/>
                                        </p:tgtEl>
                                        <p:attrNameLst>
                                          <p:attrName>ppt_x</p:attrName>
                                          <p:attrName>ppt_y</p:attrName>
                                        </p:attrNameLst>
                                      </p:cBhvr>
                                      <p:rCtr x="-12747" y="69"/>
                                    </p:animMotion>
                                  </p:childTnLst>
                                </p:cTn>
                              </p:par>
                              <p:par>
                                <p:cTn id="13" presetID="42" presetClass="path" presetSubtype="0" fill="hold" nodeType="withEffect">
                                  <p:stCondLst>
                                    <p:cond delay="0"/>
                                  </p:stCondLst>
                                  <p:childTnLst>
                                    <p:animMotion origin="layout" path="M 4.79167E-6 -2.96296E-6 L 0.40898 0.0044 " pathEditMode="relative" rAng="0" ptsTypes="AA">
                                      <p:cBhvr>
                                        <p:cTn id="14" dur="3000" fill="hold"/>
                                        <p:tgtEl>
                                          <p:spTgt spid="140"/>
                                        </p:tgtEl>
                                        <p:attrNameLst>
                                          <p:attrName>ppt_x</p:attrName>
                                          <p:attrName>ppt_y</p:attrName>
                                        </p:attrNameLst>
                                      </p:cBhvr>
                                      <p:rCtr x="20443" y="208"/>
                                    </p:animMotion>
                                  </p:childTnLst>
                                </p:cTn>
                              </p:par>
                              <p:par>
                                <p:cTn id="15" presetID="10" presetClass="entr" presetSubtype="0" fill="hold" grpId="0" nodeType="withEffect">
                                  <p:stCondLst>
                                    <p:cond delay="300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3000"/>
                                        <p:tgtEl>
                                          <p:spTgt spid="145"/>
                                        </p:tgtEl>
                                      </p:cBhvr>
                                    </p:animEffect>
                                  </p:childTnLst>
                                </p:cTn>
                              </p:par>
                              <p:par>
                                <p:cTn id="18" presetID="26" presetClass="emph" presetSubtype="0" repeatCount="indefinite" fill="hold" grpId="1" nodeType="withEffect">
                                  <p:stCondLst>
                                    <p:cond delay="3000"/>
                                  </p:stCondLst>
                                  <p:childTnLst>
                                    <p:animEffect transition="out" filter="fade">
                                      <p:cBhvr>
                                        <p:cTn id="19" dur="3000" tmFilter="0, 0; .2, .5; .8, .5; 1, 0"/>
                                        <p:tgtEl>
                                          <p:spTgt spid="145"/>
                                        </p:tgtEl>
                                      </p:cBhvr>
                                    </p:animEffect>
                                    <p:animScale>
                                      <p:cBhvr>
                                        <p:cTn id="20" dur="1500" autoRev="1" fill="hold"/>
                                        <p:tgtEl>
                                          <p:spTgt spid="1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777">
            <a:extLst>
              <a:ext uri="{FF2B5EF4-FFF2-40B4-BE49-F238E27FC236}">
                <a16:creationId xmlns:a16="http://schemas.microsoft.com/office/drawing/2014/main" id="{A0ACFE71-9917-4461-AFA3-748943DDCACD}"/>
              </a:ext>
            </a:extLst>
          </p:cNvPr>
          <p:cNvSpPr/>
          <p:nvPr/>
        </p:nvSpPr>
        <p:spPr>
          <a:xfrm>
            <a:off x="-359261" y="3539017"/>
            <a:ext cx="4615004" cy="4615004"/>
          </a:xfrm>
          <a:prstGeom prst="ellipse">
            <a:avLst/>
          </a:prstGeom>
          <a:gradFill>
            <a:gsLst>
              <a:gs pos="100000">
                <a:srgbClr val="95F7FB">
                  <a:alpha val="0"/>
                  <a:lumMod val="0"/>
                </a:srgbClr>
              </a:gs>
              <a:gs pos="0">
                <a:srgbClr val="95F7FB"/>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2" name="!!Mặttroi">
            <a:extLst>
              <a:ext uri="{FF2B5EF4-FFF2-40B4-BE49-F238E27FC236}">
                <a16:creationId xmlns:a16="http://schemas.microsoft.com/office/drawing/2014/main" id="{EEE2F90C-50FE-4804-A753-44EB537188CB}"/>
              </a:ext>
            </a:extLst>
          </p:cNvPr>
          <p:cNvSpPr/>
          <p:nvPr/>
        </p:nvSpPr>
        <p:spPr>
          <a:xfrm>
            <a:off x="1315287" y="5287963"/>
            <a:ext cx="1277297" cy="1277297"/>
          </a:xfrm>
          <a:prstGeom prst="ellipse">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3" name="Freeform: Shape 152">
            <a:extLst>
              <a:ext uri="{FF2B5EF4-FFF2-40B4-BE49-F238E27FC236}">
                <a16:creationId xmlns:a16="http://schemas.microsoft.com/office/drawing/2014/main" id="{A4C42A08-C43F-4B80-8707-FE963C1F9B16}"/>
              </a:ext>
            </a:extLst>
          </p:cNvPr>
          <p:cNvSpPr/>
          <p:nvPr/>
        </p:nvSpPr>
        <p:spPr>
          <a:xfrm>
            <a:off x="-1179249" y="4873655"/>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 name="!!aaaa">
            <a:extLst>
              <a:ext uri="{FF2B5EF4-FFF2-40B4-BE49-F238E27FC236}">
                <a16:creationId xmlns:a16="http://schemas.microsoft.com/office/drawing/2014/main" id="{6620A773-AE8A-4158-93F9-549121CCC5A3}"/>
              </a:ext>
            </a:extLst>
          </p:cNvPr>
          <p:cNvSpPr/>
          <p:nvPr/>
        </p:nvSpPr>
        <p:spPr>
          <a:xfrm>
            <a:off x="159657" y="150429"/>
            <a:ext cx="11798639" cy="6551602"/>
          </a:xfrm>
          <a:prstGeom prst="rect">
            <a:avLst/>
          </a:prstGeom>
          <a:noFill/>
          <a:ln w="57150">
            <a:solidFill>
              <a:srgbClr val="01E9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Freeform: Shape 153">
            <a:extLst>
              <a:ext uri="{FF2B5EF4-FFF2-40B4-BE49-F238E27FC236}">
                <a16:creationId xmlns:a16="http://schemas.microsoft.com/office/drawing/2014/main" id="{D5BA8C03-A5A8-40BA-9CD1-20F4C9B2ABD7}"/>
              </a:ext>
            </a:extLst>
          </p:cNvPr>
          <p:cNvSpPr/>
          <p:nvPr/>
        </p:nvSpPr>
        <p:spPr>
          <a:xfrm>
            <a:off x="869717" y="5101036"/>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Rectangle 1">
            <a:extLst>
              <a:ext uri="{FF2B5EF4-FFF2-40B4-BE49-F238E27FC236}">
                <a16:creationId xmlns:a16="http://schemas.microsoft.com/office/drawing/2014/main" id="{F6BB267A-DDCA-435F-83C4-A832F88559AA}"/>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CHỮ: Điều Kiện Tự Nhiên">
            <a:extLst>
              <a:ext uri="{FF2B5EF4-FFF2-40B4-BE49-F238E27FC236}">
                <a16:creationId xmlns:a16="http://schemas.microsoft.com/office/drawing/2014/main" id="{A6AA631B-4872-4F3D-A442-999A1A651BCC}"/>
              </a:ext>
            </a:extLst>
          </p:cNvPr>
          <p:cNvSpPr txBox="1"/>
          <p:nvPr/>
        </p:nvSpPr>
        <p:spPr>
          <a:xfrm>
            <a:off x="2115979" y="449237"/>
            <a:ext cx="7459016" cy="709233"/>
          </a:xfrm>
          <a:prstGeom prst="rect">
            <a:avLst/>
          </a:prstGeom>
          <a:noFill/>
        </p:spPr>
        <p:txBody>
          <a:bodyPr wrap="square">
            <a:spAutoFit/>
          </a:bodyPr>
          <a:lstStyle/>
          <a:p>
            <a:pPr algn="ctr">
              <a:lnSpc>
                <a:spcPct val="120000"/>
              </a:lnSpc>
              <a:spcBef>
                <a:spcPts val="5000"/>
              </a:spcBef>
              <a:spcAft>
                <a:spcPts val="600"/>
              </a:spcAft>
            </a:pPr>
            <a:r>
              <a:rPr lang="en-US" sz="36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rPr>
              <a:t>PRESENTATION CONTENTS</a:t>
            </a:r>
            <a:endParaRPr lang="vi-VN" sz="2400" b="1" dirty="0">
              <a:solidFill>
                <a:schemeClr val="bg1"/>
              </a:solidFill>
              <a:effectLst>
                <a:outerShdw blurRad="38100" dist="38100" dir="2700000" algn="tl">
                  <a:srgbClr val="000000">
                    <a:alpha val="43137"/>
                  </a:srgbClr>
                </a:outerShdw>
              </a:effectLst>
              <a:ea typeface="Calibri" panose="020F0502020204030204" pitchFamily="34" charset="0"/>
              <a:cs typeface="Mangal" panose="02040503050203030202" pitchFamily="18" charset="0"/>
            </a:endParaRPr>
          </a:p>
        </p:txBody>
      </p:sp>
      <p:sp>
        <p:nvSpPr>
          <p:cNvPr id="43" name="Rectangle 42">
            <a:extLst>
              <a:ext uri="{FF2B5EF4-FFF2-40B4-BE49-F238E27FC236}">
                <a16:creationId xmlns:a16="http://schemas.microsoft.com/office/drawing/2014/main" id="{B97DDD12-ED2A-418E-A3C0-CA20E363451D}"/>
              </a:ext>
            </a:extLst>
          </p:cNvPr>
          <p:cNvSpPr/>
          <p:nvPr/>
        </p:nvSpPr>
        <p:spPr>
          <a:xfrm>
            <a:off x="1190169"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4" name="Rectangle 43">
            <a:extLst>
              <a:ext uri="{FF2B5EF4-FFF2-40B4-BE49-F238E27FC236}">
                <a16:creationId xmlns:a16="http://schemas.microsoft.com/office/drawing/2014/main" id="{B4224276-83E2-4E04-B0A6-FA864C9F21AA}"/>
              </a:ext>
            </a:extLst>
          </p:cNvPr>
          <p:cNvSpPr/>
          <p:nvPr/>
        </p:nvSpPr>
        <p:spPr>
          <a:xfrm>
            <a:off x="1190170" y="1508978"/>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5" name="Rectangle 44">
            <a:extLst>
              <a:ext uri="{FF2B5EF4-FFF2-40B4-BE49-F238E27FC236}">
                <a16:creationId xmlns:a16="http://schemas.microsoft.com/office/drawing/2014/main" id="{36F045ED-497A-49C7-A433-0532B45BEBF8}"/>
              </a:ext>
            </a:extLst>
          </p:cNvPr>
          <p:cNvSpPr/>
          <p:nvPr/>
        </p:nvSpPr>
        <p:spPr>
          <a:xfrm>
            <a:off x="1323679" y="1443141"/>
            <a:ext cx="9548665" cy="501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1" name="TextBox 50">
            <a:extLst>
              <a:ext uri="{FF2B5EF4-FFF2-40B4-BE49-F238E27FC236}">
                <a16:creationId xmlns:a16="http://schemas.microsoft.com/office/drawing/2014/main" id="{C23EBCE0-3663-4C35-A24C-9EB34E6D83D9}"/>
              </a:ext>
            </a:extLst>
          </p:cNvPr>
          <p:cNvSpPr txBox="1"/>
          <p:nvPr/>
        </p:nvSpPr>
        <p:spPr>
          <a:xfrm>
            <a:off x="2798624" y="1965276"/>
            <a:ext cx="5491188" cy="4504888"/>
          </a:xfrm>
          <a:prstGeom prst="rect">
            <a:avLst/>
          </a:prstGeom>
          <a:noFill/>
        </p:spPr>
        <p:txBody>
          <a:bodyPr wrap="square">
            <a:spAutoFit/>
          </a:bodyPr>
          <a:lstStyle/>
          <a:p>
            <a:pPr algn="just">
              <a:lnSpc>
                <a:spcPct val="150000"/>
              </a:lnSpc>
              <a:spcBef>
                <a:spcPts val="600"/>
              </a:spcBef>
              <a:spcAft>
                <a:spcPts val="600"/>
              </a:spcAft>
              <a:buSzPct val="200000"/>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 What is </a:t>
            </a:r>
            <a:r>
              <a:rPr lang="en-US" sz="2400" b="1"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RFM</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analysis? </a:t>
            </a:r>
          </a:p>
          <a:p>
            <a:pPr algn="just">
              <a:lnSpc>
                <a:spcPct val="150000"/>
              </a:lnSpc>
              <a:spcBef>
                <a:spcPts val="600"/>
              </a:spcBef>
              <a:spcAft>
                <a:spcPts val="600"/>
              </a:spcAft>
              <a:buSzPct val="200000"/>
            </a:pPr>
            <a:r>
              <a:rPr lang="en-US" sz="2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2. </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Benefits of </a:t>
            </a:r>
            <a:r>
              <a:rPr lang="en-US" sz="2400" b="1"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RFM </a:t>
            </a:r>
          </a:p>
          <a:p>
            <a:pPr algn="just">
              <a:lnSpc>
                <a:spcPct val="150000"/>
              </a:lnSpc>
              <a:spcBef>
                <a:spcPts val="600"/>
              </a:spcBef>
              <a:spcAft>
                <a:spcPts val="600"/>
              </a:spcAft>
              <a:buSzPct val="200000"/>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Customer segments </a:t>
            </a:r>
          </a:p>
          <a:p>
            <a:pPr algn="just">
              <a:lnSpc>
                <a:spcPct val="150000"/>
              </a:lnSpc>
              <a:spcBef>
                <a:spcPts val="600"/>
              </a:spcBef>
              <a:spcAft>
                <a:spcPts val="600"/>
              </a:spcAft>
              <a:buSzPct val="200000"/>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Visualizing </a:t>
            </a:r>
            <a:r>
              <a:rPr lang="en-US" sz="2400" b="1" dirty="0">
                <a:solidFill>
                  <a:srgbClr val="01E9F5"/>
                </a:solidFill>
                <a:effectLst/>
                <a:latin typeface="Times New Roman" panose="02020603050405020304" pitchFamily="18" charset="0"/>
                <a:ea typeface="Calibri" panose="020F0502020204030204" pitchFamily="34" charset="0"/>
                <a:cs typeface="Times New Roman" panose="02020603050405020304" pitchFamily="18" charset="0"/>
              </a:rPr>
              <a:t>RFM</a:t>
            </a: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data</a:t>
            </a:r>
          </a:p>
          <a:p>
            <a:pPr algn="just">
              <a:lnSpc>
                <a:spcPct val="150000"/>
              </a:lnSpc>
              <a:spcBef>
                <a:spcPts val="600"/>
              </a:spcBef>
              <a:spcAft>
                <a:spcPts val="600"/>
              </a:spcAft>
              <a:buSzPct val="200000"/>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5. </a:t>
            </a:r>
            <a:r>
              <a:rPr lang="en-US" sz="2400" b="1" dirty="0">
                <a:solidFill>
                  <a:srgbClr val="01E9F5"/>
                </a:solidFill>
                <a:latin typeface="Times New Roman" panose="02020603050405020304" pitchFamily="18" charset="0"/>
                <a:ea typeface="Calibri" panose="020F0502020204030204" pitchFamily="34" charset="0"/>
                <a:cs typeface="Times New Roman" panose="02020603050405020304" pitchFamily="18" charset="0"/>
              </a:rPr>
              <a:t>Marketing </a:t>
            </a:r>
            <a:r>
              <a:rPr lang="en-US"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decisions and messages for each customer segment</a:t>
            </a:r>
            <a:endParaRPr lang="vi-VN"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342900" lvl="0" indent="-342900" algn="just">
              <a:lnSpc>
                <a:spcPct val="150000"/>
              </a:lnSpc>
              <a:spcBef>
                <a:spcPts val="600"/>
              </a:spcBef>
              <a:spcAft>
                <a:spcPts val="600"/>
              </a:spcAft>
              <a:buSzPct val="200000"/>
              <a:buFont typeface="+mj-lt"/>
              <a:buAutoNum type="arabicPeriod"/>
            </a:pPr>
            <a:endParaRPr lang="vi-VN"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7" name="Rectangle 106">
            <a:extLst>
              <a:ext uri="{FF2B5EF4-FFF2-40B4-BE49-F238E27FC236}">
                <a16:creationId xmlns:a16="http://schemas.microsoft.com/office/drawing/2014/main" id="{90699517-B096-4C06-97AD-C3ADA6F75DCB}"/>
              </a:ext>
            </a:extLst>
          </p:cNvPr>
          <p:cNvSpPr/>
          <p:nvPr/>
        </p:nvSpPr>
        <p:spPr>
          <a:xfrm>
            <a:off x="8914831" y="4773959"/>
            <a:ext cx="231233" cy="4109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5">
            <a:extLst>
              <a:ext uri="{FF2B5EF4-FFF2-40B4-BE49-F238E27FC236}">
                <a16:creationId xmlns:a16="http://schemas.microsoft.com/office/drawing/2014/main" id="{A37662F5-A195-400E-89A5-1794788F97DB}"/>
              </a:ext>
            </a:extLst>
          </p:cNvPr>
          <p:cNvSpPr/>
          <p:nvPr/>
        </p:nvSpPr>
        <p:spPr>
          <a:xfrm>
            <a:off x="7633152" y="5074699"/>
            <a:ext cx="1797107" cy="1747364"/>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3A9C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5">
            <a:extLst>
              <a:ext uri="{FF2B5EF4-FFF2-40B4-BE49-F238E27FC236}">
                <a16:creationId xmlns:a16="http://schemas.microsoft.com/office/drawing/2014/main" id="{57148857-443C-4C10-A989-E60AB1896225}"/>
              </a:ext>
            </a:extLst>
          </p:cNvPr>
          <p:cNvSpPr/>
          <p:nvPr/>
        </p:nvSpPr>
        <p:spPr>
          <a:xfrm flipH="1">
            <a:off x="9430852" y="5529992"/>
            <a:ext cx="1202208" cy="1292071"/>
          </a:xfrm>
          <a:custGeom>
            <a:avLst/>
            <a:gdLst>
              <a:gd name="connsiteX0" fmla="*/ 0 w 2151437"/>
              <a:gd name="connsiteY0" fmla="*/ 0 h 1747364"/>
              <a:gd name="connsiteX1" fmla="*/ 2151437 w 2151437"/>
              <a:gd name="connsiteY1" fmla="*/ 0 h 1747364"/>
              <a:gd name="connsiteX2" fmla="*/ 2151437 w 2151437"/>
              <a:gd name="connsiteY2" fmla="*/ 1747364 h 1747364"/>
              <a:gd name="connsiteX3" fmla="*/ 0 w 2151437"/>
              <a:gd name="connsiteY3" fmla="*/ 1747364 h 1747364"/>
              <a:gd name="connsiteX4" fmla="*/ 0 w 2151437"/>
              <a:gd name="connsiteY4" fmla="*/ 0 h 1747364"/>
              <a:gd name="connsiteX0" fmla="*/ 0 w 2157787"/>
              <a:gd name="connsiteY0" fmla="*/ 48260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482600 h 1747364"/>
              <a:gd name="connsiteX0" fmla="*/ 0 w 2157787"/>
              <a:gd name="connsiteY0" fmla="*/ 628650 h 1747364"/>
              <a:gd name="connsiteX1" fmla="*/ 2157787 w 2157787"/>
              <a:gd name="connsiteY1" fmla="*/ 0 h 1747364"/>
              <a:gd name="connsiteX2" fmla="*/ 2157787 w 2157787"/>
              <a:gd name="connsiteY2" fmla="*/ 1747364 h 1747364"/>
              <a:gd name="connsiteX3" fmla="*/ 6350 w 2157787"/>
              <a:gd name="connsiteY3" fmla="*/ 1747364 h 1747364"/>
              <a:gd name="connsiteX4" fmla="*/ 0 w 2157787"/>
              <a:gd name="connsiteY4" fmla="*/ 628650 h 1747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787" h="1747364">
                <a:moveTo>
                  <a:pt x="0" y="628650"/>
                </a:moveTo>
                <a:lnTo>
                  <a:pt x="2157787" y="0"/>
                </a:lnTo>
                <a:lnTo>
                  <a:pt x="2157787" y="1747364"/>
                </a:lnTo>
                <a:lnTo>
                  <a:pt x="6350" y="1747364"/>
                </a:lnTo>
                <a:cubicBezTo>
                  <a:pt x="4233" y="1325776"/>
                  <a:pt x="2117" y="1050238"/>
                  <a:pt x="0" y="628650"/>
                </a:cubicBezTo>
                <a:close/>
              </a:path>
            </a:pathLst>
          </a:cu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0" name="Rectangle 7">
            <a:extLst>
              <a:ext uri="{FF2B5EF4-FFF2-40B4-BE49-F238E27FC236}">
                <a16:creationId xmlns:a16="http://schemas.microsoft.com/office/drawing/2014/main" id="{7A4F7116-297B-44F9-A299-F74B0B4A217A}"/>
              </a:ext>
            </a:extLst>
          </p:cNvPr>
          <p:cNvSpPr/>
          <p:nvPr/>
        </p:nvSpPr>
        <p:spPr>
          <a:xfrm rot="20405619">
            <a:off x="7370662" y="5300565"/>
            <a:ext cx="2245223"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7">
            <a:extLst>
              <a:ext uri="{FF2B5EF4-FFF2-40B4-BE49-F238E27FC236}">
                <a16:creationId xmlns:a16="http://schemas.microsoft.com/office/drawing/2014/main" id="{85ACA254-DFDD-44B0-8DAA-23B93D9792EF}"/>
              </a:ext>
            </a:extLst>
          </p:cNvPr>
          <p:cNvSpPr/>
          <p:nvPr/>
        </p:nvSpPr>
        <p:spPr>
          <a:xfrm rot="1194381" flipH="1">
            <a:off x="9251373" y="5649631"/>
            <a:ext cx="1542875" cy="153810"/>
          </a:xfrm>
          <a:custGeom>
            <a:avLst/>
            <a:gdLst>
              <a:gd name="connsiteX0" fmla="*/ 0 w 2095500"/>
              <a:gd name="connsiteY0" fmla="*/ 0 h 147635"/>
              <a:gd name="connsiteX1" fmla="*/ 2095500 w 2095500"/>
              <a:gd name="connsiteY1" fmla="*/ 0 h 147635"/>
              <a:gd name="connsiteX2" fmla="*/ 2095500 w 2095500"/>
              <a:gd name="connsiteY2" fmla="*/ 147635 h 147635"/>
              <a:gd name="connsiteX3" fmla="*/ 0 w 2095500"/>
              <a:gd name="connsiteY3" fmla="*/ 147635 h 147635"/>
              <a:gd name="connsiteX4" fmla="*/ 0 w 2095500"/>
              <a:gd name="connsiteY4" fmla="*/ 0 h 147635"/>
              <a:gd name="connsiteX0" fmla="*/ 34589 w 2095500"/>
              <a:gd name="connsiteY0" fmla="*/ 2395 h 147635"/>
              <a:gd name="connsiteX1" fmla="*/ 2095500 w 2095500"/>
              <a:gd name="connsiteY1" fmla="*/ 0 h 147635"/>
              <a:gd name="connsiteX2" fmla="*/ 2095500 w 2095500"/>
              <a:gd name="connsiteY2" fmla="*/ 147635 h 147635"/>
              <a:gd name="connsiteX3" fmla="*/ 0 w 2095500"/>
              <a:gd name="connsiteY3" fmla="*/ 147635 h 147635"/>
              <a:gd name="connsiteX4" fmla="*/ 34589 w 2095500"/>
              <a:gd name="connsiteY4" fmla="*/ 2395 h 147635"/>
              <a:gd name="connsiteX0" fmla="*/ 49645 w 2095500"/>
              <a:gd name="connsiteY0" fmla="*/ 2782 h 147635"/>
              <a:gd name="connsiteX1" fmla="*/ 2095500 w 2095500"/>
              <a:gd name="connsiteY1" fmla="*/ 0 h 147635"/>
              <a:gd name="connsiteX2" fmla="*/ 2095500 w 2095500"/>
              <a:gd name="connsiteY2" fmla="*/ 147635 h 147635"/>
              <a:gd name="connsiteX3" fmla="*/ 0 w 2095500"/>
              <a:gd name="connsiteY3" fmla="*/ 147635 h 147635"/>
              <a:gd name="connsiteX4" fmla="*/ 49645 w 2095500"/>
              <a:gd name="connsiteY4" fmla="*/ 2782 h 147635"/>
              <a:gd name="connsiteX0" fmla="*/ 49645 w 2147837"/>
              <a:gd name="connsiteY0" fmla="*/ 8957 h 153810"/>
              <a:gd name="connsiteX1" fmla="*/ 2147837 w 2147837"/>
              <a:gd name="connsiteY1" fmla="*/ 0 h 153810"/>
              <a:gd name="connsiteX2" fmla="*/ 2095500 w 2147837"/>
              <a:gd name="connsiteY2" fmla="*/ 153810 h 153810"/>
              <a:gd name="connsiteX3" fmla="*/ 0 w 2147837"/>
              <a:gd name="connsiteY3" fmla="*/ 153810 h 153810"/>
              <a:gd name="connsiteX4" fmla="*/ 49645 w 2147837"/>
              <a:gd name="connsiteY4" fmla="*/ 8957 h 1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37" h="153810">
                <a:moveTo>
                  <a:pt x="49645" y="8957"/>
                </a:moveTo>
                <a:lnTo>
                  <a:pt x="2147837" y="0"/>
                </a:lnTo>
                <a:lnTo>
                  <a:pt x="2095500" y="153810"/>
                </a:lnTo>
                <a:lnTo>
                  <a:pt x="0" y="153810"/>
                </a:lnTo>
                <a:lnTo>
                  <a:pt x="49645" y="895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Freeform: Shape 111">
            <a:extLst>
              <a:ext uri="{FF2B5EF4-FFF2-40B4-BE49-F238E27FC236}">
                <a16:creationId xmlns:a16="http://schemas.microsoft.com/office/drawing/2014/main" id="{D6E89A1F-B55F-49E0-A550-CC438B4C7AED}"/>
              </a:ext>
            </a:extLst>
          </p:cNvPr>
          <p:cNvSpPr/>
          <p:nvPr/>
        </p:nvSpPr>
        <p:spPr>
          <a:xfrm>
            <a:off x="10264947" y="5082675"/>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3" name="Freeform: Shape 112">
            <a:extLst>
              <a:ext uri="{FF2B5EF4-FFF2-40B4-BE49-F238E27FC236}">
                <a16:creationId xmlns:a16="http://schemas.microsoft.com/office/drawing/2014/main" id="{69194558-FC3F-4799-A990-3140FC9D9D78}"/>
              </a:ext>
            </a:extLst>
          </p:cNvPr>
          <p:cNvSpPr/>
          <p:nvPr/>
        </p:nvSpPr>
        <p:spPr>
          <a:xfrm>
            <a:off x="11532800" y="5244467"/>
            <a:ext cx="612155"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4" name="Freeform: Shape 113">
            <a:extLst>
              <a:ext uri="{FF2B5EF4-FFF2-40B4-BE49-F238E27FC236}">
                <a16:creationId xmlns:a16="http://schemas.microsoft.com/office/drawing/2014/main" id="{CA92ABBA-CD18-41E3-A836-753359D7E78F}"/>
              </a:ext>
            </a:extLst>
          </p:cNvPr>
          <p:cNvSpPr/>
          <p:nvPr/>
        </p:nvSpPr>
        <p:spPr>
          <a:xfrm>
            <a:off x="10482004" y="4656426"/>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5" name="Freeform: Shape 114">
            <a:extLst>
              <a:ext uri="{FF2B5EF4-FFF2-40B4-BE49-F238E27FC236}">
                <a16:creationId xmlns:a16="http://schemas.microsoft.com/office/drawing/2014/main" id="{D7B37D2A-1B02-4981-9309-4FCC52B62D17}"/>
              </a:ext>
            </a:extLst>
          </p:cNvPr>
          <p:cNvSpPr/>
          <p:nvPr/>
        </p:nvSpPr>
        <p:spPr>
          <a:xfrm rot="21005791">
            <a:off x="10984453" y="4364367"/>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6" name="Freeform: Shape 115">
            <a:extLst>
              <a:ext uri="{FF2B5EF4-FFF2-40B4-BE49-F238E27FC236}">
                <a16:creationId xmlns:a16="http://schemas.microsoft.com/office/drawing/2014/main" id="{34004F82-5E15-43CA-B5CA-BD9D8A688317}"/>
              </a:ext>
            </a:extLst>
          </p:cNvPr>
          <p:cNvSpPr/>
          <p:nvPr/>
        </p:nvSpPr>
        <p:spPr>
          <a:xfrm>
            <a:off x="11526699" y="4766996"/>
            <a:ext cx="665301" cy="479351"/>
          </a:xfrm>
          <a:custGeom>
            <a:avLst/>
            <a:gdLst>
              <a:gd name="connsiteX0" fmla="*/ 333972 w 568319"/>
              <a:gd name="connsiteY0" fmla="*/ 407656 h 479351"/>
              <a:gd name="connsiteX1" fmla="*/ 229197 w 568319"/>
              <a:gd name="connsiteY1" fmla="*/ 479094 h 479351"/>
              <a:gd name="connsiteX2" fmla="*/ 162522 w 568319"/>
              <a:gd name="connsiteY2" fmla="*/ 379081 h 479351"/>
              <a:gd name="connsiteX3" fmla="*/ 72034 w 568319"/>
              <a:gd name="connsiteY3" fmla="*/ 379081 h 479351"/>
              <a:gd name="connsiteX4" fmla="*/ 95847 w 568319"/>
              <a:gd name="connsiteY4" fmla="*/ 321931 h 479351"/>
              <a:gd name="connsiteX5" fmla="*/ 29172 w 568319"/>
              <a:gd name="connsiteY5" fmla="*/ 250494 h 479351"/>
              <a:gd name="connsiteX6" fmla="*/ 86322 w 568319"/>
              <a:gd name="connsiteY6" fmla="*/ 226681 h 479351"/>
              <a:gd name="connsiteX7" fmla="*/ 597 w 568319"/>
              <a:gd name="connsiteY7" fmla="*/ 69519 h 479351"/>
              <a:gd name="connsiteX8" fmla="*/ 138709 w 568319"/>
              <a:gd name="connsiteY8" fmla="*/ 102856 h 479351"/>
              <a:gd name="connsiteX9" fmla="*/ 157759 w 568319"/>
              <a:gd name="connsiteY9" fmla="*/ 2844 h 479351"/>
              <a:gd name="connsiteX10" fmla="*/ 267297 w 568319"/>
              <a:gd name="connsiteY10" fmla="*/ 31419 h 479351"/>
              <a:gd name="connsiteX11" fmla="*/ 281584 w 568319"/>
              <a:gd name="connsiteY11" fmla="*/ 74281 h 479351"/>
              <a:gd name="connsiteX12" fmla="*/ 372072 w 568319"/>
              <a:gd name="connsiteY12" fmla="*/ 79044 h 479351"/>
              <a:gd name="connsiteX13" fmla="*/ 395884 w 568319"/>
              <a:gd name="connsiteY13" fmla="*/ 126669 h 479351"/>
              <a:gd name="connsiteX14" fmla="*/ 500659 w 568319"/>
              <a:gd name="connsiteY14" fmla="*/ 136194 h 479351"/>
              <a:gd name="connsiteX15" fmla="*/ 505422 w 568319"/>
              <a:gd name="connsiteY15" fmla="*/ 188581 h 479351"/>
              <a:gd name="connsiteX16" fmla="*/ 548284 w 568319"/>
              <a:gd name="connsiteY16" fmla="*/ 240969 h 479351"/>
              <a:gd name="connsiteX17" fmla="*/ 567334 w 568319"/>
              <a:gd name="connsiteY17" fmla="*/ 307644 h 479351"/>
              <a:gd name="connsiteX18" fmla="*/ 519709 w 568319"/>
              <a:gd name="connsiteY18" fmla="*/ 355269 h 479351"/>
              <a:gd name="connsiteX19" fmla="*/ 443509 w 568319"/>
              <a:gd name="connsiteY19" fmla="*/ 331456 h 479351"/>
              <a:gd name="connsiteX20" fmla="*/ 481609 w 568319"/>
              <a:gd name="connsiteY20" fmla="*/ 383844 h 479351"/>
              <a:gd name="connsiteX21" fmla="*/ 457797 w 568319"/>
              <a:gd name="connsiteY21" fmla="*/ 398131 h 479351"/>
              <a:gd name="connsiteX22" fmla="*/ 333972 w 568319"/>
              <a:gd name="connsiteY22" fmla="*/ 407656 h 47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8319" h="479351">
                <a:moveTo>
                  <a:pt x="333972" y="407656"/>
                </a:moveTo>
                <a:cubicBezTo>
                  <a:pt x="295872" y="421150"/>
                  <a:pt x="257772" y="483856"/>
                  <a:pt x="229197" y="479094"/>
                </a:cubicBezTo>
                <a:cubicBezTo>
                  <a:pt x="200622" y="474332"/>
                  <a:pt x="188716" y="395750"/>
                  <a:pt x="162522" y="379081"/>
                </a:cubicBezTo>
                <a:cubicBezTo>
                  <a:pt x="136328" y="362412"/>
                  <a:pt x="83146" y="388606"/>
                  <a:pt x="72034" y="379081"/>
                </a:cubicBezTo>
                <a:cubicBezTo>
                  <a:pt x="60921" y="369556"/>
                  <a:pt x="102991" y="343362"/>
                  <a:pt x="95847" y="321931"/>
                </a:cubicBezTo>
                <a:cubicBezTo>
                  <a:pt x="88703" y="300500"/>
                  <a:pt x="30759" y="266369"/>
                  <a:pt x="29172" y="250494"/>
                </a:cubicBezTo>
                <a:cubicBezTo>
                  <a:pt x="27584" y="234619"/>
                  <a:pt x="91084" y="256843"/>
                  <a:pt x="86322" y="226681"/>
                </a:cubicBezTo>
                <a:cubicBezTo>
                  <a:pt x="81559" y="196518"/>
                  <a:pt x="-8134" y="90156"/>
                  <a:pt x="597" y="69519"/>
                </a:cubicBezTo>
                <a:cubicBezTo>
                  <a:pt x="9328" y="48882"/>
                  <a:pt x="112515" y="113968"/>
                  <a:pt x="138709" y="102856"/>
                </a:cubicBezTo>
                <a:cubicBezTo>
                  <a:pt x="164903" y="91744"/>
                  <a:pt x="136328" y="14750"/>
                  <a:pt x="157759" y="2844"/>
                </a:cubicBezTo>
                <a:cubicBezTo>
                  <a:pt x="179190" y="-9062"/>
                  <a:pt x="246659" y="19513"/>
                  <a:pt x="267297" y="31419"/>
                </a:cubicBezTo>
                <a:cubicBezTo>
                  <a:pt x="287935" y="43325"/>
                  <a:pt x="264122" y="66344"/>
                  <a:pt x="281584" y="74281"/>
                </a:cubicBezTo>
                <a:cubicBezTo>
                  <a:pt x="299046" y="82218"/>
                  <a:pt x="353022" y="70313"/>
                  <a:pt x="372072" y="79044"/>
                </a:cubicBezTo>
                <a:cubicBezTo>
                  <a:pt x="391122" y="87775"/>
                  <a:pt x="374453" y="117144"/>
                  <a:pt x="395884" y="126669"/>
                </a:cubicBezTo>
                <a:cubicBezTo>
                  <a:pt x="417315" y="136194"/>
                  <a:pt x="482403" y="125875"/>
                  <a:pt x="500659" y="136194"/>
                </a:cubicBezTo>
                <a:cubicBezTo>
                  <a:pt x="518915" y="146513"/>
                  <a:pt x="497485" y="171119"/>
                  <a:pt x="505422" y="188581"/>
                </a:cubicBezTo>
                <a:cubicBezTo>
                  <a:pt x="513359" y="206043"/>
                  <a:pt x="537965" y="221125"/>
                  <a:pt x="548284" y="240969"/>
                </a:cubicBezTo>
                <a:cubicBezTo>
                  <a:pt x="558603" y="260813"/>
                  <a:pt x="572096" y="288594"/>
                  <a:pt x="567334" y="307644"/>
                </a:cubicBezTo>
                <a:cubicBezTo>
                  <a:pt x="562572" y="326694"/>
                  <a:pt x="540346" y="351300"/>
                  <a:pt x="519709" y="355269"/>
                </a:cubicBezTo>
                <a:cubicBezTo>
                  <a:pt x="499072" y="359238"/>
                  <a:pt x="449859" y="326694"/>
                  <a:pt x="443509" y="331456"/>
                </a:cubicBezTo>
                <a:cubicBezTo>
                  <a:pt x="437159" y="336218"/>
                  <a:pt x="481609" y="383844"/>
                  <a:pt x="481609" y="383844"/>
                </a:cubicBezTo>
                <a:cubicBezTo>
                  <a:pt x="483990" y="394956"/>
                  <a:pt x="477641" y="395750"/>
                  <a:pt x="457797" y="398131"/>
                </a:cubicBezTo>
                <a:cubicBezTo>
                  <a:pt x="437953" y="400512"/>
                  <a:pt x="372072" y="394162"/>
                  <a:pt x="333972" y="407656"/>
                </a:cubicBezTo>
                <a:close/>
              </a:path>
            </a:pathLst>
          </a:custGeom>
          <a:gradFill flip="none" rotWithShape="1">
            <a:gsLst>
              <a:gs pos="0">
                <a:srgbClr val="2D7974"/>
              </a:gs>
              <a:gs pos="64000">
                <a:schemeClr val="bg2">
                  <a:lumMod val="75000"/>
                </a:schemeClr>
              </a:gs>
              <a:gs pos="10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82D7EF"/>
              </a:solidFill>
            </a:endParaRPr>
          </a:p>
        </p:txBody>
      </p:sp>
      <p:sp>
        <p:nvSpPr>
          <p:cNvPr id="117" name="Rectangle 116">
            <a:extLst>
              <a:ext uri="{FF2B5EF4-FFF2-40B4-BE49-F238E27FC236}">
                <a16:creationId xmlns:a16="http://schemas.microsoft.com/office/drawing/2014/main" id="{A48CD145-E13C-4C07-9C82-2E4A0BFF815A}"/>
              </a:ext>
            </a:extLst>
          </p:cNvPr>
          <p:cNvSpPr/>
          <p:nvPr/>
        </p:nvSpPr>
        <p:spPr>
          <a:xfrm>
            <a:off x="8809705" y="4682644"/>
            <a:ext cx="441483" cy="8783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11C684FD-71DC-4478-AD2F-5EDEE1808736}"/>
              </a:ext>
            </a:extLst>
          </p:cNvPr>
          <p:cNvSpPr/>
          <p:nvPr/>
        </p:nvSpPr>
        <p:spPr>
          <a:xfrm>
            <a:off x="8687537" y="6747769"/>
            <a:ext cx="591184" cy="70663"/>
          </a:xfrm>
          <a:prstGeom prst="rect">
            <a:avLst/>
          </a:prstGeom>
          <a:solidFill>
            <a:srgbClr val="2D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id="{64C33590-DF29-4237-9614-3A51B0DABB5E}"/>
              </a:ext>
            </a:extLst>
          </p:cNvPr>
          <p:cNvSpPr/>
          <p:nvPr/>
        </p:nvSpPr>
        <p:spPr>
          <a:xfrm>
            <a:off x="8810444" y="6082892"/>
            <a:ext cx="376764" cy="66994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0" name="Straight Connector 119">
            <a:extLst>
              <a:ext uri="{FF2B5EF4-FFF2-40B4-BE49-F238E27FC236}">
                <a16:creationId xmlns:a16="http://schemas.microsoft.com/office/drawing/2014/main" id="{D9B8264F-4846-4E5C-96FC-128D4F907CD4}"/>
              </a:ext>
            </a:extLst>
          </p:cNvPr>
          <p:cNvCxnSpPr>
            <a:cxnSpLocks/>
          </p:cNvCxnSpPr>
          <p:nvPr/>
        </p:nvCxnSpPr>
        <p:spPr>
          <a:xfrm>
            <a:off x="9145712" y="6310559"/>
            <a:ext cx="0" cy="16527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A0FCEF3-D6AB-472B-99D4-31C7ABB233FB}"/>
              </a:ext>
            </a:extLst>
          </p:cNvPr>
          <p:cNvSpPr/>
          <p:nvPr/>
        </p:nvSpPr>
        <p:spPr>
          <a:xfrm>
            <a:off x="8122245" y="5863339"/>
            <a:ext cx="356059" cy="439107"/>
          </a:xfrm>
          <a:prstGeom prst="rect">
            <a:avLst/>
          </a:prstGeom>
          <a:solidFill>
            <a:schemeClr val="accent4">
              <a:lumMod val="60000"/>
              <a:lumOff val="40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2" name="Straight Connector 121">
            <a:extLst>
              <a:ext uri="{FF2B5EF4-FFF2-40B4-BE49-F238E27FC236}">
                <a16:creationId xmlns:a16="http://schemas.microsoft.com/office/drawing/2014/main" id="{B0F140B8-5B75-48BA-9272-C7D680D2F310}"/>
              </a:ext>
            </a:extLst>
          </p:cNvPr>
          <p:cNvCxnSpPr>
            <a:cxnSpLocks/>
            <a:stCxn id="121" idx="0"/>
            <a:endCxn id="121" idx="2"/>
          </p:cNvCxnSpPr>
          <p:nvPr/>
        </p:nvCxnSpPr>
        <p:spPr>
          <a:xfrm>
            <a:off x="8300275" y="5863339"/>
            <a:ext cx="0" cy="4391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7CF0BA9-51D3-4B64-A228-FB15039BC333}"/>
              </a:ext>
            </a:extLst>
          </p:cNvPr>
          <p:cNvCxnSpPr>
            <a:stCxn id="121" idx="1"/>
            <a:endCxn id="121" idx="3"/>
          </p:cNvCxnSpPr>
          <p:nvPr/>
        </p:nvCxnSpPr>
        <p:spPr>
          <a:xfrm>
            <a:off x="8122245" y="6082893"/>
            <a:ext cx="356059"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105577C-ACB4-484C-8C12-7294DA3A8DD9}"/>
              </a:ext>
            </a:extLst>
          </p:cNvPr>
          <p:cNvCxnSpPr/>
          <p:nvPr/>
        </p:nvCxnSpPr>
        <p:spPr>
          <a:xfrm>
            <a:off x="6617376" y="6818432"/>
            <a:ext cx="5139664" cy="0"/>
          </a:xfrm>
          <a:prstGeom prst="line">
            <a:avLst/>
          </a:prstGeom>
          <a:ln w="57150">
            <a:solidFill>
              <a:srgbClr val="7F7F7F"/>
            </a:solidFill>
          </a:ln>
        </p:spPr>
        <p:style>
          <a:lnRef idx="1">
            <a:schemeClr val="accent1"/>
          </a:lnRef>
          <a:fillRef idx="0">
            <a:schemeClr val="accent1"/>
          </a:fillRef>
          <a:effectRef idx="0">
            <a:schemeClr val="accent1"/>
          </a:effectRef>
          <a:fontRef idx="minor">
            <a:schemeClr val="tx1"/>
          </a:fontRef>
        </p:style>
      </p:cxnSp>
      <p:sp>
        <p:nvSpPr>
          <p:cNvPr id="125" name="Freeform: Shape 124">
            <a:extLst>
              <a:ext uri="{FF2B5EF4-FFF2-40B4-BE49-F238E27FC236}">
                <a16:creationId xmlns:a16="http://schemas.microsoft.com/office/drawing/2014/main" id="{6D5EB135-625C-4D8D-A15D-358F5C1FE811}"/>
              </a:ext>
            </a:extLst>
          </p:cNvPr>
          <p:cNvSpPr/>
          <p:nvPr/>
        </p:nvSpPr>
        <p:spPr>
          <a:xfrm>
            <a:off x="10679941" y="4644318"/>
            <a:ext cx="1104900" cy="2159000"/>
          </a:xfrm>
          <a:custGeom>
            <a:avLst/>
            <a:gdLst>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77900 w 1104900"/>
              <a:gd name="connsiteY21" fmla="*/ 58420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514350 w 1104900"/>
              <a:gd name="connsiteY1" fmla="*/ 162560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1650 w 1104900"/>
              <a:gd name="connsiteY29" fmla="*/ 1327150 h 2159000"/>
              <a:gd name="connsiteX30" fmla="*/ 596900 w 1104900"/>
              <a:gd name="connsiteY30" fmla="*/ 1752600 h 2159000"/>
              <a:gd name="connsiteX31" fmla="*/ 590550 w 1104900"/>
              <a:gd name="connsiteY31" fmla="*/ 2146300 h 2159000"/>
              <a:gd name="connsiteX32" fmla="*/ 419100 w 1104900"/>
              <a:gd name="connsiteY32" fmla="*/ 2159000 h 2159000"/>
              <a:gd name="connsiteX0" fmla="*/ 419100 w 1104900"/>
              <a:gd name="connsiteY0" fmla="*/ 2159000 h 2159000"/>
              <a:gd name="connsiteX1" fmla="*/ 490538 w 1104900"/>
              <a:gd name="connsiteY1" fmla="*/ 1644650 h 2159000"/>
              <a:gd name="connsiteX2" fmla="*/ 431800 w 1104900"/>
              <a:gd name="connsiteY2" fmla="*/ 1282700 h 2159000"/>
              <a:gd name="connsiteX3" fmla="*/ 495300 w 1104900"/>
              <a:gd name="connsiteY3" fmla="*/ 977900 h 2159000"/>
              <a:gd name="connsiteX4" fmla="*/ 323850 w 1104900"/>
              <a:gd name="connsiteY4" fmla="*/ 692150 h 2159000"/>
              <a:gd name="connsiteX5" fmla="*/ 0 w 1104900"/>
              <a:gd name="connsiteY5" fmla="*/ 552450 h 2159000"/>
              <a:gd name="connsiteX6" fmla="*/ 330200 w 1104900"/>
              <a:gd name="connsiteY6" fmla="*/ 615950 h 2159000"/>
              <a:gd name="connsiteX7" fmla="*/ 495300 w 1104900"/>
              <a:gd name="connsiteY7" fmla="*/ 831850 h 2159000"/>
              <a:gd name="connsiteX8" fmla="*/ 400050 w 1104900"/>
              <a:gd name="connsiteY8" fmla="*/ 546100 h 2159000"/>
              <a:gd name="connsiteX9" fmla="*/ 292100 w 1104900"/>
              <a:gd name="connsiteY9" fmla="*/ 190500 h 2159000"/>
              <a:gd name="connsiteX10" fmla="*/ 457200 w 1104900"/>
              <a:gd name="connsiteY10" fmla="*/ 508000 h 2159000"/>
              <a:gd name="connsiteX11" fmla="*/ 533400 w 1104900"/>
              <a:gd name="connsiteY11" fmla="*/ 762000 h 2159000"/>
              <a:gd name="connsiteX12" fmla="*/ 533400 w 1104900"/>
              <a:gd name="connsiteY12" fmla="*/ 571500 h 2159000"/>
              <a:gd name="connsiteX13" fmla="*/ 577850 w 1104900"/>
              <a:gd name="connsiteY13" fmla="*/ 368300 h 2159000"/>
              <a:gd name="connsiteX14" fmla="*/ 622300 w 1104900"/>
              <a:gd name="connsiteY14" fmla="*/ 0 h 2159000"/>
              <a:gd name="connsiteX15" fmla="*/ 603250 w 1104900"/>
              <a:gd name="connsiteY15" fmla="*/ 596900 h 2159000"/>
              <a:gd name="connsiteX16" fmla="*/ 571500 w 1104900"/>
              <a:gd name="connsiteY16" fmla="*/ 774700 h 2159000"/>
              <a:gd name="connsiteX17" fmla="*/ 660400 w 1104900"/>
              <a:gd name="connsiteY17" fmla="*/ 654050 h 2159000"/>
              <a:gd name="connsiteX18" fmla="*/ 762000 w 1104900"/>
              <a:gd name="connsiteY18" fmla="*/ 495300 h 2159000"/>
              <a:gd name="connsiteX19" fmla="*/ 1003300 w 1104900"/>
              <a:gd name="connsiteY19" fmla="*/ 520700 h 2159000"/>
              <a:gd name="connsiteX20" fmla="*/ 1104900 w 1104900"/>
              <a:gd name="connsiteY20" fmla="*/ 488950 h 2159000"/>
              <a:gd name="connsiteX21" fmla="*/ 946150 w 1104900"/>
              <a:gd name="connsiteY21" fmla="*/ 565150 h 2159000"/>
              <a:gd name="connsiteX22" fmla="*/ 787400 w 1104900"/>
              <a:gd name="connsiteY22" fmla="*/ 546100 h 2159000"/>
              <a:gd name="connsiteX23" fmla="*/ 641350 w 1104900"/>
              <a:gd name="connsiteY23" fmla="*/ 781050 h 2159000"/>
              <a:gd name="connsiteX24" fmla="*/ 857250 w 1104900"/>
              <a:gd name="connsiteY24" fmla="*/ 800100 h 2159000"/>
              <a:gd name="connsiteX25" fmla="*/ 1028700 w 1104900"/>
              <a:gd name="connsiteY25" fmla="*/ 730250 h 2159000"/>
              <a:gd name="connsiteX26" fmla="*/ 876300 w 1104900"/>
              <a:gd name="connsiteY26" fmla="*/ 831850 h 2159000"/>
              <a:gd name="connsiteX27" fmla="*/ 647700 w 1104900"/>
              <a:gd name="connsiteY27" fmla="*/ 863600 h 2159000"/>
              <a:gd name="connsiteX28" fmla="*/ 577850 w 1104900"/>
              <a:gd name="connsiteY28" fmla="*/ 984250 h 2159000"/>
              <a:gd name="connsiteX29" fmla="*/ 506412 w 1104900"/>
              <a:gd name="connsiteY29" fmla="*/ 1322387 h 2159000"/>
              <a:gd name="connsiteX30" fmla="*/ 596900 w 1104900"/>
              <a:gd name="connsiteY30" fmla="*/ 1752600 h 2159000"/>
              <a:gd name="connsiteX31" fmla="*/ 590550 w 1104900"/>
              <a:gd name="connsiteY31" fmla="*/ 2146300 h 2159000"/>
              <a:gd name="connsiteX32" fmla="*/ 419100 w 1104900"/>
              <a:gd name="connsiteY32"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04900" h="2159000">
                <a:moveTo>
                  <a:pt x="419100" y="2159000"/>
                </a:moveTo>
                <a:lnTo>
                  <a:pt x="490538" y="1644650"/>
                </a:lnTo>
                <a:lnTo>
                  <a:pt x="431800" y="1282700"/>
                </a:lnTo>
                <a:lnTo>
                  <a:pt x="495300" y="977900"/>
                </a:lnTo>
                <a:lnTo>
                  <a:pt x="323850" y="692150"/>
                </a:lnTo>
                <a:lnTo>
                  <a:pt x="0" y="552450"/>
                </a:lnTo>
                <a:lnTo>
                  <a:pt x="330200" y="615950"/>
                </a:lnTo>
                <a:lnTo>
                  <a:pt x="495300" y="831850"/>
                </a:lnTo>
                <a:lnTo>
                  <a:pt x="400050" y="546100"/>
                </a:lnTo>
                <a:lnTo>
                  <a:pt x="292100" y="190500"/>
                </a:lnTo>
                <a:lnTo>
                  <a:pt x="457200" y="508000"/>
                </a:lnTo>
                <a:lnTo>
                  <a:pt x="533400" y="762000"/>
                </a:lnTo>
                <a:lnTo>
                  <a:pt x="533400" y="571500"/>
                </a:lnTo>
                <a:lnTo>
                  <a:pt x="577850" y="368300"/>
                </a:lnTo>
                <a:lnTo>
                  <a:pt x="622300" y="0"/>
                </a:lnTo>
                <a:lnTo>
                  <a:pt x="603250" y="596900"/>
                </a:lnTo>
                <a:lnTo>
                  <a:pt x="571500" y="774700"/>
                </a:lnTo>
                <a:lnTo>
                  <a:pt x="660400" y="654050"/>
                </a:lnTo>
                <a:lnTo>
                  <a:pt x="762000" y="495300"/>
                </a:lnTo>
                <a:lnTo>
                  <a:pt x="1003300" y="520700"/>
                </a:lnTo>
                <a:lnTo>
                  <a:pt x="1104900" y="488950"/>
                </a:lnTo>
                <a:lnTo>
                  <a:pt x="946150" y="565150"/>
                </a:lnTo>
                <a:lnTo>
                  <a:pt x="787400" y="546100"/>
                </a:lnTo>
                <a:lnTo>
                  <a:pt x="641350" y="781050"/>
                </a:lnTo>
                <a:lnTo>
                  <a:pt x="857250" y="800100"/>
                </a:lnTo>
                <a:lnTo>
                  <a:pt x="1028700" y="730250"/>
                </a:lnTo>
                <a:lnTo>
                  <a:pt x="876300" y="831850"/>
                </a:lnTo>
                <a:lnTo>
                  <a:pt x="647700" y="863600"/>
                </a:lnTo>
                <a:lnTo>
                  <a:pt x="577850" y="984250"/>
                </a:lnTo>
                <a:lnTo>
                  <a:pt x="506412" y="1322387"/>
                </a:lnTo>
                <a:lnTo>
                  <a:pt x="596900" y="1752600"/>
                </a:lnTo>
                <a:lnTo>
                  <a:pt x="590550" y="2146300"/>
                </a:lnTo>
                <a:lnTo>
                  <a:pt x="419100" y="2159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26" name="Group 125">
            <a:extLst>
              <a:ext uri="{FF2B5EF4-FFF2-40B4-BE49-F238E27FC236}">
                <a16:creationId xmlns:a16="http://schemas.microsoft.com/office/drawing/2014/main" id="{A086D640-B9E9-4C13-8A2D-AEB783C9DC74}"/>
              </a:ext>
            </a:extLst>
          </p:cNvPr>
          <p:cNvGrpSpPr/>
          <p:nvPr/>
        </p:nvGrpSpPr>
        <p:grpSpPr>
          <a:xfrm>
            <a:off x="6913418" y="5393408"/>
            <a:ext cx="306072" cy="1405839"/>
            <a:chOff x="4470189" y="4688431"/>
            <a:chExt cx="439924" cy="2169569"/>
          </a:xfrm>
          <a:solidFill>
            <a:srgbClr val="000000"/>
          </a:solidFill>
        </p:grpSpPr>
        <p:sp>
          <p:nvSpPr>
            <p:cNvPr id="127" name="Teardrop 126">
              <a:extLst>
                <a:ext uri="{FF2B5EF4-FFF2-40B4-BE49-F238E27FC236}">
                  <a16:creationId xmlns:a16="http://schemas.microsoft.com/office/drawing/2014/main" id="{18FA8A29-51A8-4400-8A80-9DEECE3A05A5}"/>
                </a:ext>
              </a:extLst>
            </p:cNvPr>
            <p:cNvSpPr/>
            <p:nvPr/>
          </p:nvSpPr>
          <p:spPr>
            <a:xfrm rot="8253942">
              <a:off x="4485779" y="4688431"/>
              <a:ext cx="415223" cy="415223"/>
            </a:xfrm>
            <a:prstGeom prst="teardrop">
              <a:avLst/>
            </a:prstGeom>
            <a:gradFill>
              <a:gsLst>
                <a:gs pos="0">
                  <a:srgbClr val="FFFF00"/>
                </a:gs>
                <a:gs pos="78000">
                  <a:schemeClr val="accent4">
                    <a:lumMod val="40000"/>
                    <a:lumOff val="60000"/>
                  </a:schemeClr>
                </a:gs>
                <a:gs pos="100000">
                  <a:schemeClr val="accent4">
                    <a:lumMod val="60000"/>
                    <a:lumOff val="40000"/>
                  </a:schemeClr>
                </a:gs>
              </a:gsLst>
              <a:path path="circle">
                <a:fillToRect l="50000" t="130000" r="50000" b="-30000"/>
              </a:path>
            </a:gra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Rectangle 127">
              <a:extLst>
                <a:ext uri="{FF2B5EF4-FFF2-40B4-BE49-F238E27FC236}">
                  <a16:creationId xmlns:a16="http://schemas.microsoft.com/office/drawing/2014/main" id="{96614F20-FE9E-4945-BCD6-FBD2FF98145B}"/>
                </a:ext>
              </a:extLst>
            </p:cNvPr>
            <p:cNvSpPr/>
            <p:nvPr/>
          </p:nvSpPr>
          <p:spPr>
            <a:xfrm>
              <a:off x="4646275" y="5202174"/>
              <a:ext cx="64706" cy="15094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9" name="Rectangle 128">
              <a:extLst>
                <a:ext uri="{FF2B5EF4-FFF2-40B4-BE49-F238E27FC236}">
                  <a16:creationId xmlns:a16="http://schemas.microsoft.com/office/drawing/2014/main" id="{6B564566-A243-426F-A491-BC692B101C11}"/>
                </a:ext>
              </a:extLst>
            </p:cNvPr>
            <p:cNvSpPr/>
            <p:nvPr/>
          </p:nvSpPr>
          <p:spPr>
            <a:xfrm>
              <a:off x="4470189" y="6788150"/>
              <a:ext cx="439924" cy="698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0" name="Rectangle 129">
              <a:extLst>
                <a:ext uri="{FF2B5EF4-FFF2-40B4-BE49-F238E27FC236}">
                  <a16:creationId xmlns:a16="http://schemas.microsoft.com/office/drawing/2014/main" id="{9F97CC64-2971-4C49-9078-8E351DBCFD7C}"/>
                </a:ext>
              </a:extLst>
            </p:cNvPr>
            <p:cNvSpPr/>
            <p:nvPr/>
          </p:nvSpPr>
          <p:spPr>
            <a:xfrm>
              <a:off x="4534895" y="6713741"/>
              <a:ext cx="310511" cy="723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130">
              <a:extLst>
                <a:ext uri="{FF2B5EF4-FFF2-40B4-BE49-F238E27FC236}">
                  <a16:creationId xmlns:a16="http://schemas.microsoft.com/office/drawing/2014/main" id="{4B236C11-DE98-4291-A7F1-10C3EA7EFB90}"/>
                </a:ext>
              </a:extLst>
            </p:cNvPr>
            <p:cNvSpPr/>
            <p:nvPr/>
          </p:nvSpPr>
          <p:spPr>
            <a:xfrm>
              <a:off x="4554759" y="5191423"/>
              <a:ext cx="259688"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131">
              <a:extLst>
                <a:ext uri="{FF2B5EF4-FFF2-40B4-BE49-F238E27FC236}">
                  <a16:creationId xmlns:a16="http://schemas.microsoft.com/office/drawing/2014/main" id="{AEFD5178-2E55-498F-B886-82B6C17FBCD2}"/>
                </a:ext>
              </a:extLst>
            </p:cNvPr>
            <p:cNvSpPr/>
            <p:nvPr/>
          </p:nvSpPr>
          <p:spPr>
            <a:xfrm>
              <a:off x="4585618" y="5141570"/>
              <a:ext cx="19180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Block Arc 132">
              <a:extLst>
                <a:ext uri="{FF2B5EF4-FFF2-40B4-BE49-F238E27FC236}">
                  <a16:creationId xmlns:a16="http://schemas.microsoft.com/office/drawing/2014/main" id="{EB019063-54B8-4E56-A876-AD90B36AC2CE}"/>
                </a:ext>
              </a:extLst>
            </p:cNvPr>
            <p:cNvSpPr/>
            <p:nvPr/>
          </p:nvSpPr>
          <p:spPr>
            <a:xfrm rot="16587272">
              <a:off x="448506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34" name="Block Arc 133">
              <a:extLst>
                <a:ext uri="{FF2B5EF4-FFF2-40B4-BE49-F238E27FC236}">
                  <a16:creationId xmlns:a16="http://schemas.microsoft.com/office/drawing/2014/main" id="{EA4F3A41-B4C1-42BD-8586-F5E720A9F502}"/>
                </a:ext>
              </a:extLst>
            </p:cNvPr>
            <p:cNvSpPr/>
            <p:nvPr/>
          </p:nvSpPr>
          <p:spPr>
            <a:xfrm rot="5012728" flipH="1">
              <a:off x="4737314" y="5195408"/>
              <a:ext cx="153091" cy="153091"/>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sp>
        <p:nvSpPr>
          <p:cNvPr id="135" name="Tán cây 3.3">
            <a:extLst>
              <a:ext uri="{FF2B5EF4-FFF2-40B4-BE49-F238E27FC236}">
                <a16:creationId xmlns:a16="http://schemas.microsoft.com/office/drawing/2014/main" id="{F9F66AED-4F99-40D1-AAB5-7A128B2E81F6}"/>
              </a:ext>
            </a:extLst>
          </p:cNvPr>
          <p:cNvSpPr/>
          <p:nvPr/>
        </p:nvSpPr>
        <p:spPr>
          <a:xfrm rot="15518911">
            <a:off x="2978543" y="6758996"/>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vi-VN" dirty="0"/>
          </a:p>
        </p:txBody>
      </p:sp>
      <p:sp>
        <p:nvSpPr>
          <p:cNvPr id="136" name="Thân cây 3.3">
            <a:extLst>
              <a:ext uri="{FF2B5EF4-FFF2-40B4-BE49-F238E27FC236}">
                <a16:creationId xmlns:a16="http://schemas.microsoft.com/office/drawing/2014/main" id="{63FA4294-6150-4C66-AC05-1AA3CC909A00}"/>
              </a:ext>
            </a:extLst>
          </p:cNvPr>
          <p:cNvSpPr/>
          <p:nvPr/>
        </p:nvSpPr>
        <p:spPr>
          <a:xfrm rot="15119365">
            <a:off x="3178417" y="6609527"/>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án cây 3.2">
            <a:extLst>
              <a:ext uri="{FF2B5EF4-FFF2-40B4-BE49-F238E27FC236}">
                <a16:creationId xmlns:a16="http://schemas.microsoft.com/office/drawing/2014/main" id="{CC15D77C-62D6-4092-A554-EF9A8E202136}"/>
              </a:ext>
            </a:extLst>
          </p:cNvPr>
          <p:cNvSpPr/>
          <p:nvPr/>
        </p:nvSpPr>
        <p:spPr>
          <a:xfrm rot="6507294">
            <a:off x="3481511" y="6814229"/>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8" name="Thân cây 3.2">
            <a:extLst>
              <a:ext uri="{FF2B5EF4-FFF2-40B4-BE49-F238E27FC236}">
                <a16:creationId xmlns:a16="http://schemas.microsoft.com/office/drawing/2014/main" id="{872AF12A-6E9F-4D00-ABC5-EBB4FB692318}"/>
              </a:ext>
            </a:extLst>
          </p:cNvPr>
          <p:cNvSpPr/>
          <p:nvPr/>
        </p:nvSpPr>
        <p:spPr>
          <a:xfrm rot="6754727">
            <a:off x="3509555" y="6703086"/>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9" name="Tán cây 3.1">
            <a:extLst>
              <a:ext uri="{FF2B5EF4-FFF2-40B4-BE49-F238E27FC236}">
                <a16:creationId xmlns:a16="http://schemas.microsoft.com/office/drawing/2014/main" id="{6659C88B-7DDA-41D8-8D9F-09843FFC8217}"/>
              </a:ext>
            </a:extLst>
          </p:cNvPr>
          <p:cNvSpPr/>
          <p:nvPr/>
        </p:nvSpPr>
        <p:spPr>
          <a:xfrm rot="6380988">
            <a:off x="1670215" y="6771096"/>
            <a:ext cx="670373" cy="928699"/>
          </a:xfrm>
          <a:custGeom>
            <a:avLst/>
            <a:gdLst>
              <a:gd name="connsiteX0" fmla="*/ 263939 w 575099"/>
              <a:gd name="connsiteY0" fmla="*/ 700502 h 736306"/>
              <a:gd name="connsiteX1" fmla="*/ 108364 w 575099"/>
              <a:gd name="connsiteY1" fmla="*/ 732252 h 736306"/>
              <a:gd name="connsiteX2" fmla="*/ 98839 w 575099"/>
              <a:gd name="connsiteY2" fmla="*/ 630652 h 736306"/>
              <a:gd name="connsiteX3" fmla="*/ 28989 w 575099"/>
              <a:gd name="connsiteY3" fmla="*/ 538577 h 736306"/>
              <a:gd name="connsiteX4" fmla="*/ 73439 w 575099"/>
              <a:gd name="connsiteY4" fmla="*/ 427452 h 736306"/>
              <a:gd name="connsiteX5" fmla="*/ 414 w 575099"/>
              <a:gd name="connsiteY5" fmla="*/ 332202 h 736306"/>
              <a:gd name="connsiteX6" fmla="*/ 44864 w 575099"/>
              <a:gd name="connsiteY6" fmla="*/ 271877 h 736306"/>
              <a:gd name="connsiteX7" fmla="*/ 70264 w 575099"/>
              <a:gd name="connsiteY7" fmla="*/ 148052 h 736306"/>
              <a:gd name="connsiteX8" fmla="*/ 162339 w 575099"/>
              <a:gd name="connsiteY8" fmla="*/ 151227 h 736306"/>
              <a:gd name="connsiteX9" fmla="*/ 213139 w 575099"/>
              <a:gd name="connsiteY9" fmla="*/ 5177 h 736306"/>
              <a:gd name="connsiteX10" fmla="*/ 286164 w 575099"/>
              <a:gd name="connsiteY10" fmla="*/ 33752 h 736306"/>
              <a:gd name="connsiteX11" fmla="*/ 397289 w 575099"/>
              <a:gd name="connsiteY11" fmla="*/ 43277 h 736306"/>
              <a:gd name="connsiteX12" fmla="*/ 409989 w 575099"/>
              <a:gd name="connsiteY12" fmla="*/ 119477 h 736306"/>
              <a:gd name="connsiteX13" fmla="*/ 495714 w 575099"/>
              <a:gd name="connsiteY13" fmla="*/ 186152 h 736306"/>
              <a:gd name="connsiteX14" fmla="*/ 473489 w 575099"/>
              <a:gd name="connsiteY14" fmla="*/ 271877 h 736306"/>
              <a:gd name="connsiteX15" fmla="*/ 536989 w 575099"/>
              <a:gd name="connsiteY15" fmla="*/ 379827 h 736306"/>
              <a:gd name="connsiteX16" fmla="*/ 476664 w 575099"/>
              <a:gd name="connsiteY16" fmla="*/ 449677 h 736306"/>
              <a:gd name="connsiteX17" fmla="*/ 575089 w 575099"/>
              <a:gd name="connsiteY17" fmla="*/ 554452 h 736306"/>
              <a:gd name="connsiteX18" fmla="*/ 483014 w 575099"/>
              <a:gd name="connsiteY18" fmla="*/ 656052 h 736306"/>
              <a:gd name="connsiteX19" fmla="*/ 489364 w 575099"/>
              <a:gd name="connsiteY19" fmla="*/ 735427 h 736306"/>
              <a:gd name="connsiteX20" fmla="*/ 263939 w 575099"/>
              <a:gd name="connsiteY20" fmla="*/ 700502 h 7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099" h="736306">
                <a:moveTo>
                  <a:pt x="263939" y="700502"/>
                </a:moveTo>
                <a:cubicBezTo>
                  <a:pt x="200439" y="699973"/>
                  <a:pt x="135881" y="743894"/>
                  <a:pt x="108364" y="732252"/>
                </a:cubicBezTo>
                <a:cubicBezTo>
                  <a:pt x="80847" y="720610"/>
                  <a:pt x="112068" y="662931"/>
                  <a:pt x="98839" y="630652"/>
                </a:cubicBezTo>
                <a:cubicBezTo>
                  <a:pt x="85610" y="598373"/>
                  <a:pt x="33222" y="572444"/>
                  <a:pt x="28989" y="538577"/>
                </a:cubicBezTo>
                <a:cubicBezTo>
                  <a:pt x="24756" y="504710"/>
                  <a:pt x="78201" y="461848"/>
                  <a:pt x="73439" y="427452"/>
                </a:cubicBezTo>
                <a:cubicBezTo>
                  <a:pt x="68677" y="393056"/>
                  <a:pt x="5176" y="358131"/>
                  <a:pt x="414" y="332202"/>
                </a:cubicBezTo>
                <a:cubicBezTo>
                  <a:pt x="-4348" y="306273"/>
                  <a:pt x="33222" y="302569"/>
                  <a:pt x="44864" y="271877"/>
                </a:cubicBezTo>
                <a:cubicBezTo>
                  <a:pt x="56506" y="241185"/>
                  <a:pt x="50685" y="168160"/>
                  <a:pt x="70264" y="148052"/>
                </a:cubicBezTo>
                <a:cubicBezTo>
                  <a:pt x="89843" y="127944"/>
                  <a:pt x="138527" y="175039"/>
                  <a:pt x="162339" y="151227"/>
                </a:cubicBezTo>
                <a:cubicBezTo>
                  <a:pt x="186151" y="127415"/>
                  <a:pt x="192502" y="24756"/>
                  <a:pt x="213139" y="5177"/>
                </a:cubicBezTo>
                <a:cubicBezTo>
                  <a:pt x="233776" y="-14402"/>
                  <a:pt x="255472" y="27402"/>
                  <a:pt x="286164" y="33752"/>
                </a:cubicBezTo>
                <a:cubicBezTo>
                  <a:pt x="316856" y="40102"/>
                  <a:pt x="376652" y="28990"/>
                  <a:pt x="397289" y="43277"/>
                </a:cubicBezTo>
                <a:cubicBezTo>
                  <a:pt x="417926" y="57564"/>
                  <a:pt x="393585" y="95665"/>
                  <a:pt x="409989" y="119477"/>
                </a:cubicBezTo>
                <a:cubicBezTo>
                  <a:pt x="426393" y="143289"/>
                  <a:pt x="485131" y="160752"/>
                  <a:pt x="495714" y="186152"/>
                </a:cubicBezTo>
                <a:cubicBezTo>
                  <a:pt x="506297" y="211552"/>
                  <a:pt x="466610" y="239598"/>
                  <a:pt x="473489" y="271877"/>
                </a:cubicBezTo>
                <a:cubicBezTo>
                  <a:pt x="480368" y="304156"/>
                  <a:pt x="536460" y="350194"/>
                  <a:pt x="536989" y="379827"/>
                </a:cubicBezTo>
                <a:cubicBezTo>
                  <a:pt x="537518" y="409460"/>
                  <a:pt x="470314" y="420573"/>
                  <a:pt x="476664" y="449677"/>
                </a:cubicBezTo>
                <a:cubicBezTo>
                  <a:pt x="483014" y="478781"/>
                  <a:pt x="574031" y="520056"/>
                  <a:pt x="575089" y="554452"/>
                </a:cubicBezTo>
                <a:cubicBezTo>
                  <a:pt x="576147" y="588848"/>
                  <a:pt x="497301" y="625890"/>
                  <a:pt x="483014" y="656052"/>
                </a:cubicBezTo>
                <a:cubicBezTo>
                  <a:pt x="468727" y="686214"/>
                  <a:pt x="521643" y="728019"/>
                  <a:pt x="489364" y="735427"/>
                </a:cubicBezTo>
                <a:cubicBezTo>
                  <a:pt x="457085" y="742835"/>
                  <a:pt x="327439" y="701031"/>
                  <a:pt x="263939" y="70050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Thân cây 3.1">
            <a:extLst>
              <a:ext uri="{FF2B5EF4-FFF2-40B4-BE49-F238E27FC236}">
                <a16:creationId xmlns:a16="http://schemas.microsoft.com/office/drawing/2014/main" id="{B0B9120C-DC8B-4D38-B657-37885945BC2A}"/>
              </a:ext>
            </a:extLst>
          </p:cNvPr>
          <p:cNvSpPr/>
          <p:nvPr/>
        </p:nvSpPr>
        <p:spPr>
          <a:xfrm rot="6522498">
            <a:off x="1695123" y="6633489"/>
            <a:ext cx="156667" cy="914400"/>
          </a:xfrm>
          <a:custGeom>
            <a:avLst/>
            <a:gdLst>
              <a:gd name="connsiteX0" fmla="*/ 38100 w 193675"/>
              <a:gd name="connsiteY0" fmla="*/ 911225 h 914400"/>
              <a:gd name="connsiteX1" fmla="*/ 73025 w 193675"/>
              <a:gd name="connsiteY1" fmla="*/ 561975 h 914400"/>
              <a:gd name="connsiteX2" fmla="*/ 0 w 193675"/>
              <a:gd name="connsiteY2" fmla="*/ 171450 h 914400"/>
              <a:gd name="connsiteX3" fmla="*/ 85725 w 193675"/>
              <a:gd name="connsiteY3" fmla="*/ 403225 h 914400"/>
              <a:gd name="connsiteX4" fmla="*/ 101600 w 193675"/>
              <a:gd name="connsiteY4" fmla="*/ 0 h 914400"/>
              <a:gd name="connsiteX5" fmla="*/ 133350 w 193675"/>
              <a:gd name="connsiteY5" fmla="*/ 377825 h 914400"/>
              <a:gd name="connsiteX6" fmla="*/ 193675 w 193675"/>
              <a:gd name="connsiteY6" fmla="*/ 222250 h 914400"/>
              <a:gd name="connsiteX7" fmla="*/ 120650 w 193675"/>
              <a:gd name="connsiteY7" fmla="*/ 606425 h 914400"/>
              <a:gd name="connsiteX8" fmla="*/ 161925 w 193675"/>
              <a:gd name="connsiteY8" fmla="*/ 914400 h 914400"/>
              <a:gd name="connsiteX9" fmla="*/ 38100 w 193675"/>
              <a:gd name="connsiteY9" fmla="*/ 91122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 h="914400">
                <a:moveTo>
                  <a:pt x="38100" y="911225"/>
                </a:moveTo>
                <a:lnTo>
                  <a:pt x="73025" y="561975"/>
                </a:lnTo>
                <a:lnTo>
                  <a:pt x="0" y="171450"/>
                </a:lnTo>
                <a:lnTo>
                  <a:pt x="85725" y="403225"/>
                </a:lnTo>
                <a:lnTo>
                  <a:pt x="101600" y="0"/>
                </a:lnTo>
                <a:lnTo>
                  <a:pt x="133350" y="377825"/>
                </a:lnTo>
                <a:lnTo>
                  <a:pt x="193675" y="222250"/>
                </a:lnTo>
                <a:lnTo>
                  <a:pt x="120650" y="606425"/>
                </a:lnTo>
                <a:lnTo>
                  <a:pt x="161925" y="914400"/>
                </a:lnTo>
                <a:lnTo>
                  <a:pt x="38100" y="911225"/>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Tán cây 2.2">
            <a:extLst>
              <a:ext uri="{FF2B5EF4-FFF2-40B4-BE49-F238E27FC236}">
                <a16:creationId xmlns:a16="http://schemas.microsoft.com/office/drawing/2014/main" id="{2ED33744-09A4-4C37-B4F8-4BAD475BAB87}"/>
              </a:ext>
            </a:extLst>
          </p:cNvPr>
          <p:cNvSpPr/>
          <p:nvPr/>
        </p:nvSpPr>
        <p:spPr>
          <a:xfrm rot="6741123">
            <a:off x="5526070" y="6700882"/>
            <a:ext cx="1573252" cy="2236325"/>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Thân cây 2.2">
            <a:extLst>
              <a:ext uri="{FF2B5EF4-FFF2-40B4-BE49-F238E27FC236}">
                <a16:creationId xmlns:a16="http://schemas.microsoft.com/office/drawing/2014/main" id="{B66F9461-5A25-4240-ADF7-E48A2BD41FE8}"/>
              </a:ext>
            </a:extLst>
          </p:cNvPr>
          <p:cNvSpPr/>
          <p:nvPr/>
        </p:nvSpPr>
        <p:spPr>
          <a:xfrm rot="6205488">
            <a:off x="5464676" y="6514651"/>
            <a:ext cx="307605" cy="1674794"/>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Tán cây 2">
            <a:extLst>
              <a:ext uri="{FF2B5EF4-FFF2-40B4-BE49-F238E27FC236}">
                <a16:creationId xmlns:a16="http://schemas.microsoft.com/office/drawing/2014/main" id="{7EEC2EF8-30DF-4C0C-834C-3F70EE16A604}"/>
              </a:ext>
            </a:extLst>
          </p:cNvPr>
          <p:cNvSpPr/>
          <p:nvPr/>
        </p:nvSpPr>
        <p:spPr>
          <a:xfrm rot="15617211">
            <a:off x="-759280" y="6662597"/>
            <a:ext cx="1766850" cy="240905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Thân cây 2">
            <a:extLst>
              <a:ext uri="{FF2B5EF4-FFF2-40B4-BE49-F238E27FC236}">
                <a16:creationId xmlns:a16="http://schemas.microsoft.com/office/drawing/2014/main" id="{FE2B4BE3-A7D6-4B68-BA8F-91694E814E00}"/>
              </a:ext>
            </a:extLst>
          </p:cNvPr>
          <p:cNvSpPr/>
          <p:nvPr/>
        </p:nvSpPr>
        <p:spPr>
          <a:xfrm rot="14997120">
            <a:off x="834517" y="6311538"/>
            <a:ext cx="307605" cy="2081020"/>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5" name="Mặt đất">
            <a:extLst>
              <a:ext uri="{FF2B5EF4-FFF2-40B4-BE49-F238E27FC236}">
                <a16:creationId xmlns:a16="http://schemas.microsoft.com/office/drawing/2014/main" id="{E058FC86-4B2F-4510-94C0-20678555F7C4}"/>
              </a:ext>
            </a:extLst>
          </p:cNvPr>
          <p:cNvSpPr/>
          <p:nvPr/>
        </p:nvSpPr>
        <p:spPr>
          <a:xfrm>
            <a:off x="-6006820" y="5948381"/>
            <a:ext cx="5987441" cy="928699"/>
          </a:xfrm>
          <a:custGeom>
            <a:avLst/>
            <a:gdLst>
              <a:gd name="connsiteX0" fmla="*/ 5260932 w 5260932"/>
              <a:gd name="connsiteY0" fmla="*/ 876822 h 876822"/>
              <a:gd name="connsiteX1" fmla="*/ 0 w 5260932"/>
              <a:gd name="connsiteY1" fmla="*/ 864296 h 876822"/>
              <a:gd name="connsiteX2" fmla="*/ 0 w 5260932"/>
              <a:gd name="connsiteY2" fmla="*/ 0 h 876822"/>
              <a:gd name="connsiteX3" fmla="*/ 513567 w 5260932"/>
              <a:gd name="connsiteY3" fmla="*/ 338203 h 876822"/>
              <a:gd name="connsiteX4" fmla="*/ 1402915 w 5260932"/>
              <a:gd name="connsiteY4" fmla="*/ 388307 h 876822"/>
              <a:gd name="connsiteX5" fmla="*/ 2167003 w 5260932"/>
              <a:gd name="connsiteY5" fmla="*/ 613775 h 876822"/>
              <a:gd name="connsiteX6" fmla="*/ 2642992 w 5260932"/>
              <a:gd name="connsiteY6" fmla="*/ 563671 h 876822"/>
              <a:gd name="connsiteX7" fmla="*/ 2981195 w 5260932"/>
              <a:gd name="connsiteY7" fmla="*/ 651353 h 876822"/>
              <a:gd name="connsiteX8" fmla="*/ 4008329 w 5260932"/>
              <a:gd name="connsiteY8" fmla="*/ 701457 h 876822"/>
              <a:gd name="connsiteX9" fmla="*/ 5260932 w 5260932"/>
              <a:gd name="connsiteY9" fmla="*/ 876822 h 87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932" h="876822">
                <a:moveTo>
                  <a:pt x="5260932" y="876822"/>
                </a:moveTo>
                <a:lnTo>
                  <a:pt x="0" y="864296"/>
                </a:lnTo>
                <a:lnTo>
                  <a:pt x="0" y="0"/>
                </a:lnTo>
                <a:lnTo>
                  <a:pt x="513567" y="338203"/>
                </a:lnTo>
                <a:lnTo>
                  <a:pt x="1402915" y="388307"/>
                </a:lnTo>
                <a:lnTo>
                  <a:pt x="2167003" y="613775"/>
                </a:lnTo>
                <a:lnTo>
                  <a:pt x="2642992" y="563671"/>
                </a:lnTo>
                <a:lnTo>
                  <a:pt x="2981195" y="651353"/>
                </a:lnTo>
                <a:lnTo>
                  <a:pt x="4008329" y="701457"/>
                </a:lnTo>
                <a:lnTo>
                  <a:pt x="5260932" y="876822"/>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Tán cây 1.2">
            <a:extLst>
              <a:ext uri="{FF2B5EF4-FFF2-40B4-BE49-F238E27FC236}">
                <a16:creationId xmlns:a16="http://schemas.microsoft.com/office/drawing/2014/main" id="{864A2A79-5F1B-4E10-AB57-16F2D4D2A3D8}"/>
              </a:ext>
            </a:extLst>
          </p:cNvPr>
          <p:cNvSpPr/>
          <p:nvPr/>
        </p:nvSpPr>
        <p:spPr>
          <a:xfrm rot="15144780">
            <a:off x="-1259569" y="6730445"/>
            <a:ext cx="1930748" cy="2599290"/>
          </a:xfrm>
          <a:custGeom>
            <a:avLst/>
            <a:gdLst>
              <a:gd name="connsiteX0" fmla="*/ 878002 w 1930748"/>
              <a:gd name="connsiteY0" fmla="*/ 2543954 h 2599290"/>
              <a:gd name="connsiteX1" fmla="*/ 852950 w 1930748"/>
              <a:gd name="connsiteY1" fmla="*/ 2343538 h 2599290"/>
              <a:gd name="connsiteX2" fmla="*/ 389487 w 1930748"/>
              <a:gd name="connsiteY2" fmla="*/ 2581532 h 2599290"/>
              <a:gd name="connsiteX3" fmla="*/ 214122 w 1930748"/>
              <a:gd name="connsiteY3" fmla="*/ 2230804 h 2599290"/>
              <a:gd name="connsiteX4" fmla="*/ 1180 w 1930748"/>
              <a:gd name="connsiteY4" fmla="*/ 1829971 h 2599290"/>
              <a:gd name="connsiteX5" fmla="*/ 314331 w 1930748"/>
              <a:gd name="connsiteY5" fmla="*/ 1642080 h 2599290"/>
              <a:gd name="connsiteX6" fmla="*/ 1180 w 1930748"/>
              <a:gd name="connsiteY6" fmla="*/ 1291352 h 2599290"/>
              <a:gd name="connsiteX7" fmla="*/ 264227 w 1930748"/>
              <a:gd name="connsiteY7" fmla="*/ 840415 h 2599290"/>
              <a:gd name="connsiteX8" fmla="*/ 289279 w 1930748"/>
              <a:gd name="connsiteY8" fmla="*/ 389478 h 2599290"/>
              <a:gd name="connsiteX9" fmla="*/ 640007 w 1930748"/>
              <a:gd name="connsiteY9" fmla="*/ 364426 h 2599290"/>
              <a:gd name="connsiteX10" fmla="*/ 965684 w 1930748"/>
              <a:gd name="connsiteY10" fmla="*/ 1171 h 2599290"/>
              <a:gd name="connsiteX11" fmla="*/ 1328939 w 1930748"/>
              <a:gd name="connsiteY11" fmla="*/ 502212 h 2599290"/>
              <a:gd name="connsiteX12" fmla="*/ 1767350 w 1930748"/>
              <a:gd name="connsiteY12" fmla="*/ 677576 h 2599290"/>
              <a:gd name="connsiteX13" fmla="*/ 1642090 w 1930748"/>
              <a:gd name="connsiteY13" fmla="*/ 1153565 h 2599290"/>
              <a:gd name="connsiteX14" fmla="*/ 1930188 w 1930748"/>
              <a:gd name="connsiteY14" fmla="*/ 1642080 h 2599290"/>
              <a:gd name="connsiteX15" fmla="*/ 1554407 w 1930748"/>
              <a:gd name="connsiteY15" fmla="*/ 1955231 h 2599290"/>
              <a:gd name="connsiteX16" fmla="*/ 1767350 w 1930748"/>
              <a:gd name="connsiteY16" fmla="*/ 2418694 h 2599290"/>
              <a:gd name="connsiteX17" fmla="*/ 1203679 w 1930748"/>
              <a:gd name="connsiteY17" fmla="*/ 2594059 h 2599290"/>
              <a:gd name="connsiteX18" fmla="*/ 878002 w 1930748"/>
              <a:gd name="connsiteY18" fmla="*/ 2543954 h 25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0748" h="2599290">
                <a:moveTo>
                  <a:pt x="878002" y="2543954"/>
                </a:moveTo>
                <a:cubicBezTo>
                  <a:pt x="819547" y="2502201"/>
                  <a:pt x="934369" y="2337275"/>
                  <a:pt x="852950" y="2343538"/>
                </a:cubicBezTo>
                <a:cubicBezTo>
                  <a:pt x="771531" y="2349801"/>
                  <a:pt x="495958" y="2600321"/>
                  <a:pt x="389487" y="2581532"/>
                </a:cubicBezTo>
                <a:cubicBezTo>
                  <a:pt x="283016" y="2562743"/>
                  <a:pt x="278840" y="2356064"/>
                  <a:pt x="214122" y="2230804"/>
                </a:cubicBezTo>
                <a:cubicBezTo>
                  <a:pt x="149404" y="2105544"/>
                  <a:pt x="-15522" y="1928092"/>
                  <a:pt x="1180" y="1829971"/>
                </a:cubicBezTo>
                <a:cubicBezTo>
                  <a:pt x="17881" y="1731850"/>
                  <a:pt x="314331" y="1731850"/>
                  <a:pt x="314331" y="1642080"/>
                </a:cubicBezTo>
                <a:cubicBezTo>
                  <a:pt x="314331" y="1552310"/>
                  <a:pt x="9531" y="1424963"/>
                  <a:pt x="1180" y="1291352"/>
                </a:cubicBezTo>
                <a:cubicBezTo>
                  <a:pt x="-7171" y="1157741"/>
                  <a:pt x="216210" y="990727"/>
                  <a:pt x="264227" y="840415"/>
                </a:cubicBezTo>
                <a:cubicBezTo>
                  <a:pt x="312244" y="690103"/>
                  <a:pt x="226649" y="468809"/>
                  <a:pt x="289279" y="389478"/>
                </a:cubicBezTo>
                <a:cubicBezTo>
                  <a:pt x="351909" y="310147"/>
                  <a:pt x="527273" y="429144"/>
                  <a:pt x="640007" y="364426"/>
                </a:cubicBezTo>
                <a:cubicBezTo>
                  <a:pt x="752741" y="299708"/>
                  <a:pt x="850862" y="-21793"/>
                  <a:pt x="965684" y="1171"/>
                </a:cubicBezTo>
                <a:cubicBezTo>
                  <a:pt x="1080506" y="24135"/>
                  <a:pt x="1195328" y="389478"/>
                  <a:pt x="1328939" y="502212"/>
                </a:cubicBezTo>
                <a:cubicBezTo>
                  <a:pt x="1462550" y="614946"/>
                  <a:pt x="1715158" y="569017"/>
                  <a:pt x="1767350" y="677576"/>
                </a:cubicBezTo>
                <a:cubicBezTo>
                  <a:pt x="1819542" y="786135"/>
                  <a:pt x="1614950" y="992814"/>
                  <a:pt x="1642090" y="1153565"/>
                </a:cubicBezTo>
                <a:cubicBezTo>
                  <a:pt x="1669230" y="1314316"/>
                  <a:pt x="1944802" y="1508469"/>
                  <a:pt x="1930188" y="1642080"/>
                </a:cubicBezTo>
                <a:cubicBezTo>
                  <a:pt x="1915574" y="1775691"/>
                  <a:pt x="1581547" y="1825795"/>
                  <a:pt x="1554407" y="1955231"/>
                </a:cubicBezTo>
                <a:cubicBezTo>
                  <a:pt x="1527267" y="2084667"/>
                  <a:pt x="1825805" y="2312223"/>
                  <a:pt x="1767350" y="2418694"/>
                </a:cubicBezTo>
                <a:cubicBezTo>
                  <a:pt x="1708895" y="2525165"/>
                  <a:pt x="1345641" y="2577358"/>
                  <a:pt x="1203679" y="2594059"/>
                </a:cubicBezTo>
                <a:cubicBezTo>
                  <a:pt x="1061717" y="2610760"/>
                  <a:pt x="936457" y="2585707"/>
                  <a:pt x="878002" y="254395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Tán cây 1">
            <a:extLst>
              <a:ext uri="{FF2B5EF4-FFF2-40B4-BE49-F238E27FC236}">
                <a16:creationId xmlns:a16="http://schemas.microsoft.com/office/drawing/2014/main" id="{EDCFBB0E-686B-4E43-89F9-D2FF3BB0312E}"/>
              </a:ext>
            </a:extLst>
          </p:cNvPr>
          <p:cNvSpPr/>
          <p:nvPr/>
        </p:nvSpPr>
        <p:spPr>
          <a:xfrm rot="6487468">
            <a:off x="4385566" y="6513397"/>
            <a:ext cx="1756373" cy="2886029"/>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Thân cây 1">
            <a:extLst>
              <a:ext uri="{FF2B5EF4-FFF2-40B4-BE49-F238E27FC236}">
                <a16:creationId xmlns:a16="http://schemas.microsoft.com/office/drawing/2014/main" id="{1CBCAC15-8C2A-4C57-A631-A3EEC3D52AA1}"/>
              </a:ext>
            </a:extLst>
          </p:cNvPr>
          <p:cNvSpPr/>
          <p:nvPr/>
        </p:nvSpPr>
        <p:spPr>
          <a:xfrm rot="6266521">
            <a:off x="3558971" y="6029767"/>
            <a:ext cx="407511" cy="2768252"/>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Ô Nội dung Tổng quan">
            <a:extLst>
              <a:ext uri="{FF2B5EF4-FFF2-40B4-BE49-F238E27FC236}">
                <a16:creationId xmlns:a16="http://schemas.microsoft.com/office/drawing/2014/main" id="{FC1AF514-0317-4D59-A838-34E9E25598CD}"/>
              </a:ext>
            </a:extLst>
          </p:cNvPr>
          <p:cNvSpPr/>
          <p:nvPr/>
        </p:nvSpPr>
        <p:spPr>
          <a:xfrm>
            <a:off x="5471344" y="2684071"/>
            <a:ext cx="1104908" cy="1104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Thân cây 1.2">
            <a:extLst>
              <a:ext uri="{FF2B5EF4-FFF2-40B4-BE49-F238E27FC236}">
                <a16:creationId xmlns:a16="http://schemas.microsoft.com/office/drawing/2014/main" id="{6C51C9B3-1014-4818-BF6A-33F67048E29C}"/>
              </a:ext>
            </a:extLst>
          </p:cNvPr>
          <p:cNvSpPr/>
          <p:nvPr/>
        </p:nvSpPr>
        <p:spPr>
          <a:xfrm rot="15496967">
            <a:off x="198339" y="5947356"/>
            <a:ext cx="307605" cy="2693096"/>
          </a:xfrm>
          <a:custGeom>
            <a:avLst/>
            <a:gdLst>
              <a:gd name="connsiteX0" fmla="*/ 37578 w 450937"/>
              <a:gd name="connsiteY0" fmla="*/ 2642992 h 2693096"/>
              <a:gd name="connsiteX1" fmla="*/ 112734 w 450937"/>
              <a:gd name="connsiteY1" fmla="*/ 1465545 h 2693096"/>
              <a:gd name="connsiteX2" fmla="*/ 0 w 450937"/>
              <a:gd name="connsiteY2" fmla="*/ 413359 h 2693096"/>
              <a:gd name="connsiteX3" fmla="*/ 162838 w 450937"/>
              <a:gd name="connsiteY3" fmla="*/ 1027134 h 2693096"/>
              <a:gd name="connsiteX4" fmla="*/ 200416 w 450937"/>
              <a:gd name="connsiteY4" fmla="*/ 0 h 2693096"/>
              <a:gd name="connsiteX5" fmla="*/ 275573 w 450937"/>
              <a:gd name="connsiteY5" fmla="*/ 1089764 h 2693096"/>
              <a:gd name="connsiteX6" fmla="*/ 450937 w 450937"/>
              <a:gd name="connsiteY6" fmla="*/ 563671 h 2693096"/>
              <a:gd name="connsiteX7" fmla="*/ 325677 w 450937"/>
              <a:gd name="connsiteY7" fmla="*/ 1528175 h 2693096"/>
              <a:gd name="connsiteX8" fmla="*/ 388307 w 450937"/>
              <a:gd name="connsiteY8" fmla="*/ 2693096 h 2693096"/>
              <a:gd name="connsiteX9" fmla="*/ 37578 w 450937"/>
              <a:gd name="connsiteY9" fmla="*/ 2642992 h 269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937" h="2693096">
                <a:moveTo>
                  <a:pt x="37578" y="2642992"/>
                </a:moveTo>
                <a:lnTo>
                  <a:pt x="112734" y="1465545"/>
                </a:lnTo>
                <a:lnTo>
                  <a:pt x="0" y="413359"/>
                </a:lnTo>
                <a:lnTo>
                  <a:pt x="162838" y="1027134"/>
                </a:lnTo>
                <a:lnTo>
                  <a:pt x="200416" y="0"/>
                </a:lnTo>
                <a:lnTo>
                  <a:pt x="275573" y="1089764"/>
                </a:lnTo>
                <a:lnTo>
                  <a:pt x="450937" y="563671"/>
                </a:lnTo>
                <a:lnTo>
                  <a:pt x="325677" y="1528175"/>
                </a:lnTo>
                <a:lnTo>
                  <a:pt x="388307" y="2693096"/>
                </a:lnTo>
                <a:lnTo>
                  <a:pt x="37578" y="264299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6" name="Group 55">
            <a:extLst>
              <a:ext uri="{FF2B5EF4-FFF2-40B4-BE49-F238E27FC236}">
                <a16:creationId xmlns:a16="http://schemas.microsoft.com/office/drawing/2014/main" id="{CE1B8806-D678-48FD-9CCE-E8BE8589CD31}"/>
              </a:ext>
            </a:extLst>
          </p:cNvPr>
          <p:cNvGrpSpPr/>
          <p:nvPr/>
        </p:nvGrpSpPr>
        <p:grpSpPr>
          <a:xfrm rot="5400000" flipH="1">
            <a:off x="12575346" y="5182665"/>
            <a:ext cx="1177835" cy="4432152"/>
            <a:chOff x="8269148" y="2257243"/>
            <a:chExt cx="1233691" cy="4642338"/>
          </a:xfrm>
          <a:solidFill>
            <a:srgbClr val="3B3838"/>
          </a:solidFill>
        </p:grpSpPr>
        <p:sp>
          <p:nvSpPr>
            <p:cNvPr id="57" name="Freeform: Shape 56">
              <a:extLst>
                <a:ext uri="{FF2B5EF4-FFF2-40B4-BE49-F238E27FC236}">
                  <a16:creationId xmlns:a16="http://schemas.microsoft.com/office/drawing/2014/main" id="{F9358F93-F4C4-439E-BB11-708EA190C449}"/>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8" name="Freeform: Shape 57">
              <a:extLst>
                <a:ext uri="{FF2B5EF4-FFF2-40B4-BE49-F238E27FC236}">
                  <a16:creationId xmlns:a16="http://schemas.microsoft.com/office/drawing/2014/main" id="{B7F8970E-8593-4FE4-8F7C-4973231BB15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59" name="Group 58">
            <a:extLst>
              <a:ext uri="{FF2B5EF4-FFF2-40B4-BE49-F238E27FC236}">
                <a16:creationId xmlns:a16="http://schemas.microsoft.com/office/drawing/2014/main" id="{201D676D-260E-4A1B-9340-B3D22F3CFD6C}"/>
              </a:ext>
            </a:extLst>
          </p:cNvPr>
          <p:cNvGrpSpPr/>
          <p:nvPr/>
        </p:nvGrpSpPr>
        <p:grpSpPr>
          <a:xfrm rot="16200000">
            <a:off x="7123653" y="4620749"/>
            <a:ext cx="1350499" cy="6262692"/>
            <a:chOff x="10458385" y="595308"/>
            <a:chExt cx="1350499" cy="6262692"/>
          </a:xfrm>
        </p:grpSpPr>
        <p:sp>
          <p:nvSpPr>
            <p:cNvPr id="60" name="Freeform: Shape 59">
              <a:extLst>
                <a:ext uri="{FF2B5EF4-FFF2-40B4-BE49-F238E27FC236}">
                  <a16:creationId xmlns:a16="http://schemas.microsoft.com/office/drawing/2014/main" id="{AFF7B092-4E2E-490A-8412-2F47D2DC8B6D}"/>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61" name="Straight Connector 60">
              <a:extLst>
                <a:ext uri="{FF2B5EF4-FFF2-40B4-BE49-F238E27FC236}">
                  <a16:creationId xmlns:a16="http://schemas.microsoft.com/office/drawing/2014/main" id="{BBA12FDB-E8ED-4A73-ABFA-38835F563916}"/>
                </a:ext>
              </a:extLst>
            </p:cNvPr>
            <p:cNvCxnSpPr>
              <a:endCxn id="60"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43FC2C1-0EF3-4C30-A1A3-96743FF2ACBE}"/>
              </a:ext>
            </a:extLst>
          </p:cNvPr>
          <p:cNvGrpSpPr/>
          <p:nvPr/>
        </p:nvGrpSpPr>
        <p:grpSpPr>
          <a:xfrm rot="16200000">
            <a:off x="8579155" y="6711307"/>
            <a:ext cx="736717" cy="1393703"/>
            <a:chOff x="6156878" y="1263490"/>
            <a:chExt cx="2445840" cy="5564834"/>
          </a:xfrm>
          <a:solidFill>
            <a:schemeClr val="tx1">
              <a:lumMod val="65000"/>
              <a:lumOff val="35000"/>
              <a:alpha val="60000"/>
            </a:schemeClr>
          </a:solidFill>
        </p:grpSpPr>
        <p:sp>
          <p:nvSpPr>
            <p:cNvPr id="63" name="Rectangle 62">
              <a:extLst>
                <a:ext uri="{FF2B5EF4-FFF2-40B4-BE49-F238E27FC236}">
                  <a16:creationId xmlns:a16="http://schemas.microsoft.com/office/drawing/2014/main" id="{DBB82FD3-8BC5-4748-AA0D-A5F1D3D23E7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4" name="Rectangle 63">
              <a:extLst>
                <a:ext uri="{FF2B5EF4-FFF2-40B4-BE49-F238E27FC236}">
                  <a16:creationId xmlns:a16="http://schemas.microsoft.com/office/drawing/2014/main" id="{947D8394-2615-4A3C-9F6E-1FF55CA65D2F}"/>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5" name="Rectangle 64">
              <a:extLst>
                <a:ext uri="{FF2B5EF4-FFF2-40B4-BE49-F238E27FC236}">
                  <a16:creationId xmlns:a16="http://schemas.microsoft.com/office/drawing/2014/main" id="{B5228CBF-1AFA-4E6C-832C-0E5D5C0BA17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6" name="Rectangle 65">
              <a:extLst>
                <a:ext uri="{FF2B5EF4-FFF2-40B4-BE49-F238E27FC236}">
                  <a16:creationId xmlns:a16="http://schemas.microsoft.com/office/drawing/2014/main" id="{ECA27E8B-7A1D-49F7-8D92-18513952F3E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7" name="Rectangle 66">
              <a:extLst>
                <a:ext uri="{FF2B5EF4-FFF2-40B4-BE49-F238E27FC236}">
                  <a16:creationId xmlns:a16="http://schemas.microsoft.com/office/drawing/2014/main" id="{8124E754-C169-4CEF-BF8E-E851D3E34CBF}"/>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8" name="Rectangle 67">
              <a:extLst>
                <a:ext uri="{FF2B5EF4-FFF2-40B4-BE49-F238E27FC236}">
                  <a16:creationId xmlns:a16="http://schemas.microsoft.com/office/drawing/2014/main" id="{572EEADF-A2FB-4EE8-A0C8-68BA1B8CAA1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9" name="Rectangle 68">
              <a:extLst>
                <a:ext uri="{FF2B5EF4-FFF2-40B4-BE49-F238E27FC236}">
                  <a16:creationId xmlns:a16="http://schemas.microsoft.com/office/drawing/2014/main" id="{5448F5CE-7E41-4FE3-9008-778EE573EA3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0" name="Rectangle 69">
              <a:extLst>
                <a:ext uri="{FF2B5EF4-FFF2-40B4-BE49-F238E27FC236}">
                  <a16:creationId xmlns:a16="http://schemas.microsoft.com/office/drawing/2014/main" id="{CE767775-61BD-4177-A2B7-0C549926E8E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Rectangle 70">
              <a:extLst>
                <a:ext uri="{FF2B5EF4-FFF2-40B4-BE49-F238E27FC236}">
                  <a16:creationId xmlns:a16="http://schemas.microsoft.com/office/drawing/2014/main" id="{12838419-6F5B-4FE4-8CF2-8C1A02DABD5A}"/>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2" name="Rectangle 71">
              <a:extLst>
                <a:ext uri="{FF2B5EF4-FFF2-40B4-BE49-F238E27FC236}">
                  <a16:creationId xmlns:a16="http://schemas.microsoft.com/office/drawing/2014/main" id="{29333AB9-3D29-4ECE-83A4-F58811740759}"/>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3" name="Rectangle 72">
              <a:extLst>
                <a:ext uri="{FF2B5EF4-FFF2-40B4-BE49-F238E27FC236}">
                  <a16:creationId xmlns:a16="http://schemas.microsoft.com/office/drawing/2014/main" id="{B6E7817A-5005-4131-A1F2-C33B825D55CF}"/>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4" name="Rectangle 73">
              <a:extLst>
                <a:ext uri="{FF2B5EF4-FFF2-40B4-BE49-F238E27FC236}">
                  <a16:creationId xmlns:a16="http://schemas.microsoft.com/office/drawing/2014/main" id="{B20B6CC1-F667-40A1-BF46-2DC29B1E27B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5" name="Rectangle 74">
              <a:extLst>
                <a:ext uri="{FF2B5EF4-FFF2-40B4-BE49-F238E27FC236}">
                  <a16:creationId xmlns:a16="http://schemas.microsoft.com/office/drawing/2014/main" id="{391990D1-9CF7-4258-8C15-7E0C814401F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6" name="Rectangle 75">
              <a:extLst>
                <a:ext uri="{FF2B5EF4-FFF2-40B4-BE49-F238E27FC236}">
                  <a16:creationId xmlns:a16="http://schemas.microsoft.com/office/drawing/2014/main" id="{3D3F317F-5CFC-4E97-BA26-7F45DB18A4DD}"/>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Rectangle 76">
              <a:extLst>
                <a:ext uri="{FF2B5EF4-FFF2-40B4-BE49-F238E27FC236}">
                  <a16:creationId xmlns:a16="http://schemas.microsoft.com/office/drawing/2014/main" id="{2C8B6781-9AF6-4029-B760-EAF6E77EDED8}"/>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12186D7A-4E7E-4EB6-84AD-3E9729B34A2F}"/>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79" name="Group 78">
            <a:extLst>
              <a:ext uri="{FF2B5EF4-FFF2-40B4-BE49-F238E27FC236}">
                <a16:creationId xmlns:a16="http://schemas.microsoft.com/office/drawing/2014/main" id="{F703BEAC-146B-4731-9064-16975FF431E7}"/>
              </a:ext>
            </a:extLst>
          </p:cNvPr>
          <p:cNvGrpSpPr/>
          <p:nvPr/>
        </p:nvGrpSpPr>
        <p:grpSpPr>
          <a:xfrm rot="5400000">
            <a:off x="11475211" y="6749379"/>
            <a:ext cx="1145426" cy="2005673"/>
            <a:chOff x="6156879" y="1263490"/>
            <a:chExt cx="2445841" cy="5564834"/>
          </a:xfrm>
          <a:solidFill>
            <a:srgbClr val="7F7F7F">
              <a:alpha val="60000"/>
            </a:srgbClr>
          </a:solidFill>
        </p:grpSpPr>
        <p:sp>
          <p:nvSpPr>
            <p:cNvPr id="80" name="Rectangle 79">
              <a:extLst>
                <a:ext uri="{FF2B5EF4-FFF2-40B4-BE49-F238E27FC236}">
                  <a16:creationId xmlns:a16="http://schemas.microsoft.com/office/drawing/2014/main" id="{D86DEE05-8676-4C34-A217-3FD99340AC3C}"/>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41F25AEE-CB5B-445C-B252-F8CA0637E4A7}"/>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Rectangle 81">
              <a:extLst>
                <a:ext uri="{FF2B5EF4-FFF2-40B4-BE49-F238E27FC236}">
                  <a16:creationId xmlns:a16="http://schemas.microsoft.com/office/drawing/2014/main" id="{7CE2614B-332F-4763-A867-D5924C51F541}"/>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Rectangle 82">
              <a:extLst>
                <a:ext uri="{FF2B5EF4-FFF2-40B4-BE49-F238E27FC236}">
                  <a16:creationId xmlns:a16="http://schemas.microsoft.com/office/drawing/2014/main" id="{1962B4CE-9153-4E8C-A5A8-C8214B8071A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Rectangle 83">
              <a:extLst>
                <a:ext uri="{FF2B5EF4-FFF2-40B4-BE49-F238E27FC236}">
                  <a16:creationId xmlns:a16="http://schemas.microsoft.com/office/drawing/2014/main" id="{BD7F3E78-14A7-48E3-A93B-F88AFEC417F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Rectangle 84">
              <a:extLst>
                <a:ext uri="{FF2B5EF4-FFF2-40B4-BE49-F238E27FC236}">
                  <a16:creationId xmlns:a16="http://schemas.microsoft.com/office/drawing/2014/main" id="{05A9D8A4-1CED-4113-BC1F-05FFBF01007D}"/>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6" name="Rectangle 85">
              <a:extLst>
                <a:ext uri="{FF2B5EF4-FFF2-40B4-BE49-F238E27FC236}">
                  <a16:creationId xmlns:a16="http://schemas.microsoft.com/office/drawing/2014/main" id="{CD0F61B0-2B25-4057-A06E-9D2A54AAE7B6}"/>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7" name="Rectangle 86">
              <a:extLst>
                <a:ext uri="{FF2B5EF4-FFF2-40B4-BE49-F238E27FC236}">
                  <a16:creationId xmlns:a16="http://schemas.microsoft.com/office/drawing/2014/main" id="{AFE99A85-FC31-45FD-93B8-3C8E1DF11F6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8" name="Rectangle 87">
              <a:extLst>
                <a:ext uri="{FF2B5EF4-FFF2-40B4-BE49-F238E27FC236}">
                  <a16:creationId xmlns:a16="http://schemas.microsoft.com/office/drawing/2014/main" id="{E290319D-E885-44C1-AA32-4EBCC75E0329}"/>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Rectangle 88">
              <a:extLst>
                <a:ext uri="{FF2B5EF4-FFF2-40B4-BE49-F238E27FC236}">
                  <a16:creationId xmlns:a16="http://schemas.microsoft.com/office/drawing/2014/main" id="{BA98A570-5F93-4505-8EE9-6036295BE4B4}"/>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740162CA-B288-4FB3-9C14-45092127F167}"/>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4134A29D-6703-4B92-B40C-2291639E0ED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2" name="Rectangle 91">
              <a:extLst>
                <a:ext uri="{FF2B5EF4-FFF2-40B4-BE49-F238E27FC236}">
                  <a16:creationId xmlns:a16="http://schemas.microsoft.com/office/drawing/2014/main" id="{0956D04F-353C-4B5E-98A3-63D9130CFD1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Rectangle 92">
              <a:extLst>
                <a:ext uri="{FF2B5EF4-FFF2-40B4-BE49-F238E27FC236}">
                  <a16:creationId xmlns:a16="http://schemas.microsoft.com/office/drawing/2014/main" id="{FF7E4840-D3C3-4BDF-84DF-1ABEC656FE7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F0083079-DA0B-4CB6-B683-05BE9233E5D0}"/>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D8A64371-0387-4E67-8427-38AC521B638F}"/>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6" name="Group 95">
            <a:extLst>
              <a:ext uri="{FF2B5EF4-FFF2-40B4-BE49-F238E27FC236}">
                <a16:creationId xmlns:a16="http://schemas.microsoft.com/office/drawing/2014/main" id="{38A5E90D-7B70-4AA4-A279-ED9955C57603}"/>
              </a:ext>
            </a:extLst>
          </p:cNvPr>
          <p:cNvGrpSpPr/>
          <p:nvPr/>
        </p:nvGrpSpPr>
        <p:grpSpPr>
          <a:xfrm rot="16200000">
            <a:off x="8542719" y="6074196"/>
            <a:ext cx="933795" cy="2911217"/>
            <a:chOff x="6156878" y="1263490"/>
            <a:chExt cx="2445840" cy="5564834"/>
          </a:xfrm>
          <a:solidFill>
            <a:schemeClr val="tx1">
              <a:lumMod val="95000"/>
              <a:lumOff val="5000"/>
              <a:alpha val="60000"/>
            </a:schemeClr>
          </a:solidFill>
        </p:grpSpPr>
        <p:sp>
          <p:nvSpPr>
            <p:cNvPr id="97" name="Rectangle 96">
              <a:extLst>
                <a:ext uri="{FF2B5EF4-FFF2-40B4-BE49-F238E27FC236}">
                  <a16:creationId xmlns:a16="http://schemas.microsoft.com/office/drawing/2014/main" id="{62DACBC0-1EC2-4293-A67A-3B9B53187447}"/>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4AEB7340-FD6A-4A63-B048-2366D4BA9000}"/>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33B8B3F4-32A6-4D2B-A887-A6A61F15E38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9D747BE8-DCFB-46EF-9E8E-1EF7A6DA9562}"/>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5A9F3D95-71F0-4567-850C-0D332EAE0C1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2FB6EF54-8285-4EB5-91F8-E6796EDD2535}"/>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01FDDF12-0BDD-4646-BFF3-5D8CCE6CEF27}"/>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3D722359-26E1-464B-9CD5-8E0D4D6A81A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8A34C8BC-2F7A-452A-8F64-1C620B4157B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74B11F27-148C-4196-B9A9-5915A4FB8C4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0" name="Rectangle 149">
              <a:extLst>
                <a:ext uri="{FF2B5EF4-FFF2-40B4-BE49-F238E27FC236}">
                  <a16:creationId xmlns:a16="http://schemas.microsoft.com/office/drawing/2014/main" id="{A8C8E07A-4EEF-480E-B9CA-6A1DB9D781C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5" name="Rectangle 154">
              <a:extLst>
                <a:ext uri="{FF2B5EF4-FFF2-40B4-BE49-F238E27FC236}">
                  <a16:creationId xmlns:a16="http://schemas.microsoft.com/office/drawing/2014/main" id="{01AF93F5-B493-44BB-9158-7C6FD4D47F2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6" name="Rectangle 155">
              <a:extLst>
                <a:ext uri="{FF2B5EF4-FFF2-40B4-BE49-F238E27FC236}">
                  <a16:creationId xmlns:a16="http://schemas.microsoft.com/office/drawing/2014/main" id="{643A67DA-D7D1-4818-8B62-1456C080676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7" name="Rectangle 156">
              <a:extLst>
                <a:ext uri="{FF2B5EF4-FFF2-40B4-BE49-F238E27FC236}">
                  <a16:creationId xmlns:a16="http://schemas.microsoft.com/office/drawing/2014/main" id="{91CEE3FC-3915-4DA0-94CD-D96262940D7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8" name="Rectangle 157">
              <a:extLst>
                <a:ext uri="{FF2B5EF4-FFF2-40B4-BE49-F238E27FC236}">
                  <a16:creationId xmlns:a16="http://schemas.microsoft.com/office/drawing/2014/main" id="{206FBBC4-951E-442A-920C-A82C07C0C70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9" name="Rectangle 158">
              <a:extLst>
                <a:ext uri="{FF2B5EF4-FFF2-40B4-BE49-F238E27FC236}">
                  <a16:creationId xmlns:a16="http://schemas.microsoft.com/office/drawing/2014/main" id="{0E544C15-2DB0-49F2-A81F-FA99BCBC8377}"/>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279" name="Tán cây 1">
            <a:extLst>
              <a:ext uri="{FF2B5EF4-FFF2-40B4-BE49-F238E27FC236}">
                <a16:creationId xmlns:a16="http://schemas.microsoft.com/office/drawing/2014/main" id="{3FB034EF-DF4D-4535-BBAC-CA900F031DEF}"/>
              </a:ext>
            </a:extLst>
          </p:cNvPr>
          <p:cNvSpPr/>
          <p:nvPr/>
        </p:nvSpPr>
        <p:spPr>
          <a:xfrm>
            <a:off x="12575590" y="4019033"/>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0" name="Thân cây 1">
            <a:extLst>
              <a:ext uri="{FF2B5EF4-FFF2-40B4-BE49-F238E27FC236}">
                <a16:creationId xmlns:a16="http://schemas.microsoft.com/office/drawing/2014/main" id="{B08203DB-E8EF-4379-8C50-143900364DE3}"/>
              </a:ext>
            </a:extLst>
          </p:cNvPr>
          <p:cNvSpPr/>
          <p:nvPr/>
        </p:nvSpPr>
        <p:spPr>
          <a:xfrm>
            <a:off x="12975292" y="5003284"/>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1" name="Tán cây 2.2">
            <a:extLst>
              <a:ext uri="{FF2B5EF4-FFF2-40B4-BE49-F238E27FC236}">
                <a16:creationId xmlns:a16="http://schemas.microsoft.com/office/drawing/2014/main" id="{361703EA-1D37-4EA0-9B4C-4A2D8AB21656}"/>
              </a:ext>
            </a:extLst>
          </p:cNvPr>
          <p:cNvSpPr/>
          <p:nvPr/>
        </p:nvSpPr>
        <p:spPr>
          <a:xfrm>
            <a:off x="19189800" y="1616638"/>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2" name="Thân cây 2.2">
            <a:extLst>
              <a:ext uri="{FF2B5EF4-FFF2-40B4-BE49-F238E27FC236}">
                <a16:creationId xmlns:a16="http://schemas.microsoft.com/office/drawing/2014/main" id="{41694291-ADA6-43A9-A422-5CE6CFA9F0D1}"/>
              </a:ext>
            </a:extLst>
          </p:cNvPr>
          <p:cNvSpPr/>
          <p:nvPr/>
        </p:nvSpPr>
        <p:spPr>
          <a:xfrm>
            <a:off x="20005850" y="3582325"/>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3" name="Tán cây 2">
            <a:extLst>
              <a:ext uri="{FF2B5EF4-FFF2-40B4-BE49-F238E27FC236}">
                <a16:creationId xmlns:a16="http://schemas.microsoft.com/office/drawing/2014/main" id="{5774B524-4457-46A7-8DE2-0EB64E21066A}"/>
              </a:ext>
            </a:extLst>
          </p:cNvPr>
          <p:cNvSpPr/>
          <p:nvPr/>
        </p:nvSpPr>
        <p:spPr>
          <a:xfrm>
            <a:off x="15608346" y="3171429"/>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4" name="Thân cây 2">
            <a:extLst>
              <a:ext uri="{FF2B5EF4-FFF2-40B4-BE49-F238E27FC236}">
                <a16:creationId xmlns:a16="http://schemas.microsoft.com/office/drawing/2014/main" id="{551BFA62-EF32-4600-BCF0-883B3CC8E0D4}"/>
              </a:ext>
            </a:extLst>
          </p:cNvPr>
          <p:cNvSpPr/>
          <p:nvPr/>
        </p:nvSpPr>
        <p:spPr>
          <a:xfrm>
            <a:off x="16310973" y="4792911"/>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2" name="!!vuong 4">
            <a:extLst>
              <a:ext uri="{FF2B5EF4-FFF2-40B4-BE49-F238E27FC236}">
                <a16:creationId xmlns:a16="http://schemas.microsoft.com/office/drawing/2014/main" id="{50C22878-63DC-4E97-8176-B2469979C347}"/>
              </a:ext>
            </a:extLst>
          </p:cNvPr>
          <p:cNvSpPr/>
          <p:nvPr/>
        </p:nvSpPr>
        <p:spPr>
          <a:xfrm>
            <a:off x="977462" y="599089"/>
            <a:ext cx="10326414" cy="5686999"/>
          </a:xfrm>
          <a:prstGeom prst="rect">
            <a:avLst/>
          </a:prstGeom>
          <a:no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3" name="!!vuong 3">
            <a:extLst>
              <a:ext uri="{FF2B5EF4-FFF2-40B4-BE49-F238E27FC236}">
                <a16:creationId xmlns:a16="http://schemas.microsoft.com/office/drawing/2014/main" id="{65A3AC6E-6FF0-4D95-9878-E9313C9BB62B}"/>
              </a:ext>
            </a:extLst>
          </p:cNvPr>
          <p:cNvSpPr/>
          <p:nvPr/>
        </p:nvSpPr>
        <p:spPr>
          <a:xfrm rot="16200000">
            <a:off x="3326525" y="-1718441"/>
            <a:ext cx="5628290" cy="10326413"/>
          </a:xfrm>
          <a:prstGeom prst="rect">
            <a:avLst/>
          </a:prstGeom>
          <a:no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4" name="!!vuong 2">
            <a:extLst>
              <a:ext uri="{FF2B5EF4-FFF2-40B4-BE49-F238E27FC236}">
                <a16:creationId xmlns:a16="http://schemas.microsoft.com/office/drawing/2014/main" id="{36D1AE29-939D-4DCD-9343-175AF0DE5BB4}"/>
              </a:ext>
            </a:extLst>
          </p:cNvPr>
          <p:cNvSpPr/>
          <p:nvPr/>
        </p:nvSpPr>
        <p:spPr>
          <a:xfrm rot="16200000">
            <a:off x="3297169" y="-1689088"/>
            <a:ext cx="5686999" cy="10326414"/>
          </a:xfrm>
          <a:prstGeom prst="rect">
            <a:avLst/>
          </a:prstGeom>
          <a:no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5" name="!!vuong 1">
            <a:extLst>
              <a:ext uri="{FF2B5EF4-FFF2-40B4-BE49-F238E27FC236}">
                <a16:creationId xmlns:a16="http://schemas.microsoft.com/office/drawing/2014/main" id="{D62C6201-DBEE-4F25-A86A-D99645AFC8E1}"/>
              </a:ext>
            </a:extLst>
          </p:cNvPr>
          <p:cNvSpPr/>
          <p:nvPr/>
        </p:nvSpPr>
        <p:spPr>
          <a:xfrm>
            <a:off x="977459" y="630619"/>
            <a:ext cx="10326413" cy="5686998"/>
          </a:xfrm>
          <a:prstGeom prst="rect">
            <a:avLst/>
          </a:prstGeom>
          <a:no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6" name="!!vuong 0">
            <a:extLst>
              <a:ext uri="{FF2B5EF4-FFF2-40B4-BE49-F238E27FC236}">
                <a16:creationId xmlns:a16="http://schemas.microsoft.com/office/drawing/2014/main" id="{EF99A160-66F8-4064-AFA1-0CB8A5806D5E}"/>
              </a:ext>
            </a:extLst>
          </p:cNvPr>
          <p:cNvSpPr/>
          <p:nvPr/>
        </p:nvSpPr>
        <p:spPr>
          <a:xfrm rot="5400000">
            <a:off x="-1918605" y="-4065598"/>
            <a:ext cx="15610169" cy="15610169"/>
          </a:xfrm>
          <a:prstGeom prst="diamond">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07" name="!!Group 18">
            <a:extLst>
              <a:ext uri="{FF2B5EF4-FFF2-40B4-BE49-F238E27FC236}">
                <a16:creationId xmlns:a16="http://schemas.microsoft.com/office/drawing/2014/main" id="{CC983336-3A1F-4162-8216-FCB54402D8C6}"/>
              </a:ext>
            </a:extLst>
          </p:cNvPr>
          <p:cNvGrpSpPr/>
          <p:nvPr/>
        </p:nvGrpSpPr>
        <p:grpSpPr>
          <a:xfrm flipH="1">
            <a:off x="-7770882" y="2418717"/>
            <a:ext cx="1177835" cy="4432152"/>
            <a:chOff x="8269148" y="2257243"/>
            <a:chExt cx="1233691" cy="4642338"/>
          </a:xfrm>
          <a:solidFill>
            <a:srgbClr val="3B3838"/>
          </a:solidFill>
        </p:grpSpPr>
        <p:sp>
          <p:nvSpPr>
            <p:cNvPr id="308" name="Freeform: Shape 307">
              <a:extLst>
                <a:ext uri="{FF2B5EF4-FFF2-40B4-BE49-F238E27FC236}">
                  <a16:creationId xmlns:a16="http://schemas.microsoft.com/office/drawing/2014/main" id="{42F7E17E-2298-4D68-BF5F-B0B6703C802E}"/>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9" name="Freeform: Shape 308">
              <a:extLst>
                <a:ext uri="{FF2B5EF4-FFF2-40B4-BE49-F238E27FC236}">
                  <a16:creationId xmlns:a16="http://schemas.microsoft.com/office/drawing/2014/main" id="{1F10DFCB-0168-4682-A5F3-CCECABCD78FA}"/>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10" name="!!Group 21">
            <a:extLst>
              <a:ext uri="{FF2B5EF4-FFF2-40B4-BE49-F238E27FC236}">
                <a16:creationId xmlns:a16="http://schemas.microsoft.com/office/drawing/2014/main" id="{ACA275FA-39F8-4690-B2E9-77AE1836EA5A}"/>
              </a:ext>
            </a:extLst>
          </p:cNvPr>
          <p:cNvGrpSpPr/>
          <p:nvPr/>
        </p:nvGrpSpPr>
        <p:grpSpPr>
          <a:xfrm>
            <a:off x="-4033871" y="500741"/>
            <a:ext cx="1350499" cy="6262692"/>
            <a:chOff x="10458385" y="595308"/>
            <a:chExt cx="1350499" cy="6262692"/>
          </a:xfrm>
        </p:grpSpPr>
        <p:sp>
          <p:nvSpPr>
            <p:cNvPr id="311" name="Freeform: Shape 310">
              <a:extLst>
                <a:ext uri="{FF2B5EF4-FFF2-40B4-BE49-F238E27FC236}">
                  <a16:creationId xmlns:a16="http://schemas.microsoft.com/office/drawing/2014/main" id="{B5579CD8-547D-47FF-BDE2-3DAC77554541}"/>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12" name="Straight Connector 311">
              <a:extLst>
                <a:ext uri="{FF2B5EF4-FFF2-40B4-BE49-F238E27FC236}">
                  <a16:creationId xmlns:a16="http://schemas.microsoft.com/office/drawing/2014/main" id="{25FC4525-C7D6-4407-A01A-7EFA36166F23}"/>
                </a:ext>
              </a:extLst>
            </p:cNvPr>
            <p:cNvCxnSpPr>
              <a:endCxn id="31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313" name="!!Group 64">
            <a:extLst>
              <a:ext uri="{FF2B5EF4-FFF2-40B4-BE49-F238E27FC236}">
                <a16:creationId xmlns:a16="http://schemas.microsoft.com/office/drawing/2014/main" id="{4EF5FFCD-C4D5-46DC-9490-CA1725FA3638}"/>
              </a:ext>
            </a:extLst>
          </p:cNvPr>
          <p:cNvGrpSpPr/>
          <p:nvPr/>
        </p:nvGrpSpPr>
        <p:grpSpPr>
          <a:xfrm>
            <a:off x="-1636121" y="5270353"/>
            <a:ext cx="913741" cy="1532965"/>
            <a:chOff x="6156878" y="1263490"/>
            <a:chExt cx="2445840" cy="5564834"/>
          </a:xfrm>
          <a:solidFill>
            <a:schemeClr val="tx1">
              <a:lumMod val="65000"/>
              <a:lumOff val="35000"/>
              <a:alpha val="60000"/>
            </a:schemeClr>
          </a:solidFill>
        </p:grpSpPr>
        <p:sp>
          <p:nvSpPr>
            <p:cNvPr id="314" name="Rectangle 313">
              <a:extLst>
                <a:ext uri="{FF2B5EF4-FFF2-40B4-BE49-F238E27FC236}">
                  <a16:creationId xmlns:a16="http://schemas.microsoft.com/office/drawing/2014/main" id="{FB727F3C-7CF0-42DD-8CD2-AE11ED0F1F6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5" name="Rectangle 314">
              <a:extLst>
                <a:ext uri="{FF2B5EF4-FFF2-40B4-BE49-F238E27FC236}">
                  <a16:creationId xmlns:a16="http://schemas.microsoft.com/office/drawing/2014/main" id="{02CC5A96-781C-4244-A80D-76BBFD2827A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6" name="Rectangle 315">
              <a:extLst>
                <a:ext uri="{FF2B5EF4-FFF2-40B4-BE49-F238E27FC236}">
                  <a16:creationId xmlns:a16="http://schemas.microsoft.com/office/drawing/2014/main" id="{625DAB4A-4E21-47EE-9C32-59CF24BCA2B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7" name="Rectangle 316">
              <a:extLst>
                <a:ext uri="{FF2B5EF4-FFF2-40B4-BE49-F238E27FC236}">
                  <a16:creationId xmlns:a16="http://schemas.microsoft.com/office/drawing/2014/main" id="{0B8E8C6A-E596-42FA-9B5C-C8286355E601}"/>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8" name="Rectangle 317">
              <a:extLst>
                <a:ext uri="{FF2B5EF4-FFF2-40B4-BE49-F238E27FC236}">
                  <a16:creationId xmlns:a16="http://schemas.microsoft.com/office/drawing/2014/main" id="{AA9D01D4-70E6-44BB-BF66-BBDA670024D4}"/>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9" name="Rectangle 318">
              <a:extLst>
                <a:ext uri="{FF2B5EF4-FFF2-40B4-BE49-F238E27FC236}">
                  <a16:creationId xmlns:a16="http://schemas.microsoft.com/office/drawing/2014/main" id="{3090CDBD-6F6D-4408-ABE6-96738EE9305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0" name="Rectangle 319">
              <a:extLst>
                <a:ext uri="{FF2B5EF4-FFF2-40B4-BE49-F238E27FC236}">
                  <a16:creationId xmlns:a16="http://schemas.microsoft.com/office/drawing/2014/main" id="{ADEA3458-BE3D-48A0-880F-9BF15BF646D3}"/>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1" name="Rectangle 320">
              <a:extLst>
                <a:ext uri="{FF2B5EF4-FFF2-40B4-BE49-F238E27FC236}">
                  <a16:creationId xmlns:a16="http://schemas.microsoft.com/office/drawing/2014/main" id="{92BA125C-8D7F-4C3A-B976-816276D90EC3}"/>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2" name="Rectangle 321">
              <a:extLst>
                <a:ext uri="{FF2B5EF4-FFF2-40B4-BE49-F238E27FC236}">
                  <a16:creationId xmlns:a16="http://schemas.microsoft.com/office/drawing/2014/main" id="{7628F1DD-983A-46A3-AAE0-73357FD214D8}"/>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3" name="Rectangle 322">
              <a:extLst>
                <a:ext uri="{FF2B5EF4-FFF2-40B4-BE49-F238E27FC236}">
                  <a16:creationId xmlns:a16="http://schemas.microsoft.com/office/drawing/2014/main" id="{F350F5A7-595A-4B79-AA71-C85972CFA80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4" name="Rectangle 323">
              <a:extLst>
                <a:ext uri="{FF2B5EF4-FFF2-40B4-BE49-F238E27FC236}">
                  <a16:creationId xmlns:a16="http://schemas.microsoft.com/office/drawing/2014/main" id="{AAC1ED9E-E3B7-4C01-AE58-4FD1D520593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5" name="Rectangle 324">
              <a:extLst>
                <a:ext uri="{FF2B5EF4-FFF2-40B4-BE49-F238E27FC236}">
                  <a16:creationId xmlns:a16="http://schemas.microsoft.com/office/drawing/2014/main" id="{7CAC0C52-3962-476B-B90F-FA75F1D3EDD0}"/>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6" name="Rectangle 325">
              <a:extLst>
                <a:ext uri="{FF2B5EF4-FFF2-40B4-BE49-F238E27FC236}">
                  <a16:creationId xmlns:a16="http://schemas.microsoft.com/office/drawing/2014/main" id="{26885868-56D2-4516-AE74-428FE38CEC3F}"/>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7" name="Rectangle 326">
              <a:extLst>
                <a:ext uri="{FF2B5EF4-FFF2-40B4-BE49-F238E27FC236}">
                  <a16:creationId xmlns:a16="http://schemas.microsoft.com/office/drawing/2014/main" id="{B659D9C1-3A78-40A3-83B6-A32DDB156140}"/>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8" name="Rectangle 327">
              <a:extLst>
                <a:ext uri="{FF2B5EF4-FFF2-40B4-BE49-F238E27FC236}">
                  <a16:creationId xmlns:a16="http://schemas.microsoft.com/office/drawing/2014/main" id="{A6E806D0-AB7B-48C2-AD87-F8B594E2B56C}"/>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9" name="Rectangle 328">
              <a:extLst>
                <a:ext uri="{FF2B5EF4-FFF2-40B4-BE49-F238E27FC236}">
                  <a16:creationId xmlns:a16="http://schemas.microsoft.com/office/drawing/2014/main" id="{02396F3C-93AA-43C7-BF50-B604C1EE7BCE}"/>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30" name="!!Group 24">
            <a:extLst>
              <a:ext uri="{FF2B5EF4-FFF2-40B4-BE49-F238E27FC236}">
                <a16:creationId xmlns:a16="http://schemas.microsoft.com/office/drawing/2014/main" id="{89BBF988-CC88-4A45-94B9-3A04705ECD8B}"/>
              </a:ext>
            </a:extLst>
          </p:cNvPr>
          <p:cNvGrpSpPr/>
          <p:nvPr/>
        </p:nvGrpSpPr>
        <p:grpSpPr>
          <a:xfrm>
            <a:off x="-5722647" y="3768753"/>
            <a:ext cx="933795" cy="2911217"/>
            <a:chOff x="6156878" y="1263490"/>
            <a:chExt cx="2445840" cy="5564834"/>
          </a:xfrm>
          <a:solidFill>
            <a:schemeClr val="tx1">
              <a:lumMod val="95000"/>
              <a:lumOff val="5000"/>
              <a:alpha val="60000"/>
            </a:schemeClr>
          </a:solidFill>
        </p:grpSpPr>
        <p:sp>
          <p:nvSpPr>
            <p:cNvPr id="331" name="Rectangle 330">
              <a:extLst>
                <a:ext uri="{FF2B5EF4-FFF2-40B4-BE49-F238E27FC236}">
                  <a16:creationId xmlns:a16="http://schemas.microsoft.com/office/drawing/2014/main" id="{B88893E0-956E-478F-86C2-E2CA648FA5DA}"/>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2" name="Rectangle 331">
              <a:extLst>
                <a:ext uri="{FF2B5EF4-FFF2-40B4-BE49-F238E27FC236}">
                  <a16:creationId xmlns:a16="http://schemas.microsoft.com/office/drawing/2014/main" id="{01C72C02-8A61-4BA8-A5BC-1D1C23138E7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3" name="Rectangle 332">
              <a:extLst>
                <a:ext uri="{FF2B5EF4-FFF2-40B4-BE49-F238E27FC236}">
                  <a16:creationId xmlns:a16="http://schemas.microsoft.com/office/drawing/2014/main" id="{A7647818-29A2-48C8-8563-57A99DF2AC8F}"/>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4" name="Rectangle 333">
              <a:extLst>
                <a:ext uri="{FF2B5EF4-FFF2-40B4-BE49-F238E27FC236}">
                  <a16:creationId xmlns:a16="http://schemas.microsoft.com/office/drawing/2014/main" id="{0CD29BA5-6087-45C6-A9B9-C594C017DB09}"/>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5" name="Rectangle 334">
              <a:extLst>
                <a:ext uri="{FF2B5EF4-FFF2-40B4-BE49-F238E27FC236}">
                  <a16:creationId xmlns:a16="http://schemas.microsoft.com/office/drawing/2014/main" id="{21DF06E8-FE4B-4496-B841-DF48CCD2BDFB}"/>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6" name="Rectangle 335">
              <a:extLst>
                <a:ext uri="{FF2B5EF4-FFF2-40B4-BE49-F238E27FC236}">
                  <a16:creationId xmlns:a16="http://schemas.microsoft.com/office/drawing/2014/main" id="{99B7001D-DBC1-4DF7-88DE-060904F48761}"/>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7" name="Rectangle 336">
              <a:extLst>
                <a:ext uri="{FF2B5EF4-FFF2-40B4-BE49-F238E27FC236}">
                  <a16:creationId xmlns:a16="http://schemas.microsoft.com/office/drawing/2014/main" id="{43FE27A2-1998-4453-93D6-AECF008EE2F8}"/>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8" name="Rectangle 337">
              <a:extLst>
                <a:ext uri="{FF2B5EF4-FFF2-40B4-BE49-F238E27FC236}">
                  <a16:creationId xmlns:a16="http://schemas.microsoft.com/office/drawing/2014/main" id="{6F62E520-9BFE-4D6E-AC68-A4F0C6259BBB}"/>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9" name="Rectangle 338">
              <a:extLst>
                <a:ext uri="{FF2B5EF4-FFF2-40B4-BE49-F238E27FC236}">
                  <a16:creationId xmlns:a16="http://schemas.microsoft.com/office/drawing/2014/main" id="{F3C41B06-E6DB-4976-9D4A-B67C1183262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0" name="Rectangle 339">
              <a:extLst>
                <a:ext uri="{FF2B5EF4-FFF2-40B4-BE49-F238E27FC236}">
                  <a16:creationId xmlns:a16="http://schemas.microsoft.com/office/drawing/2014/main" id="{47D3F788-56E0-4DB7-BDC5-5B3164DE8A0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1" name="Rectangle 340">
              <a:extLst>
                <a:ext uri="{FF2B5EF4-FFF2-40B4-BE49-F238E27FC236}">
                  <a16:creationId xmlns:a16="http://schemas.microsoft.com/office/drawing/2014/main" id="{E28390BD-6EE4-4231-A930-79B11EB06C76}"/>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2" name="Rectangle 341">
              <a:extLst>
                <a:ext uri="{FF2B5EF4-FFF2-40B4-BE49-F238E27FC236}">
                  <a16:creationId xmlns:a16="http://schemas.microsoft.com/office/drawing/2014/main" id="{855E0882-8E6A-4558-986E-D565CF87A3C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3" name="Rectangle 342">
              <a:extLst>
                <a:ext uri="{FF2B5EF4-FFF2-40B4-BE49-F238E27FC236}">
                  <a16:creationId xmlns:a16="http://schemas.microsoft.com/office/drawing/2014/main" id="{09F1A277-C5B7-4DCE-95AF-41D47001B4A7}"/>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4" name="Rectangle 343">
              <a:extLst>
                <a:ext uri="{FF2B5EF4-FFF2-40B4-BE49-F238E27FC236}">
                  <a16:creationId xmlns:a16="http://schemas.microsoft.com/office/drawing/2014/main" id="{8C9DAEBD-015F-49B5-86EF-A0891A75116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5" name="Rectangle 344">
              <a:extLst>
                <a:ext uri="{FF2B5EF4-FFF2-40B4-BE49-F238E27FC236}">
                  <a16:creationId xmlns:a16="http://schemas.microsoft.com/office/drawing/2014/main" id="{D03546FB-683C-4E5E-A9E8-C13BFBC3C78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6" name="Rectangle 345">
              <a:extLst>
                <a:ext uri="{FF2B5EF4-FFF2-40B4-BE49-F238E27FC236}">
                  <a16:creationId xmlns:a16="http://schemas.microsoft.com/office/drawing/2014/main" id="{0C38A015-4D6E-4E38-B752-CDE70FE46F22}"/>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47" name="!!Group 47">
            <a:extLst>
              <a:ext uri="{FF2B5EF4-FFF2-40B4-BE49-F238E27FC236}">
                <a16:creationId xmlns:a16="http://schemas.microsoft.com/office/drawing/2014/main" id="{2B3272FD-F22B-4025-8F34-6AEFDD64C3A1}"/>
              </a:ext>
            </a:extLst>
          </p:cNvPr>
          <p:cNvGrpSpPr/>
          <p:nvPr/>
        </p:nvGrpSpPr>
        <p:grpSpPr>
          <a:xfrm>
            <a:off x="-9572342" y="4813128"/>
            <a:ext cx="1145426" cy="2005673"/>
            <a:chOff x="6156879" y="1263490"/>
            <a:chExt cx="2445841" cy="5564834"/>
          </a:xfrm>
          <a:solidFill>
            <a:srgbClr val="7F7F7F">
              <a:alpha val="60000"/>
            </a:srgbClr>
          </a:solidFill>
        </p:grpSpPr>
        <p:sp>
          <p:nvSpPr>
            <p:cNvPr id="348" name="Rectangle 347">
              <a:extLst>
                <a:ext uri="{FF2B5EF4-FFF2-40B4-BE49-F238E27FC236}">
                  <a16:creationId xmlns:a16="http://schemas.microsoft.com/office/drawing/2014/main" id="{796CA439-311D-4DB8-8EA1-1DCAD63B2719}"/>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9" name="Rectangle 348">
              <a:extLst>
                <a:ext uri="{FF2B5EF4-FFF2-40B4-BE49-F238E27FC236}">
                  <a16:creationId xmlns:a16="http://schemas.microsoft.com/office/drawing/2014/main" id="{DEDF5ADC-389A-459E-BC4E-96514583269B}"/>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0" name="Rectangle 349">
              <a:extLst>
                <a:ext uri="{FF2B5EF4-FFF2-40B4-BE49-F238E27FC236}">
                  <a16:creationId xmlns:a16="http://schemas.microsoft.com/office/drawing/2014/main" id="{3BBD8926-961C-4E0F-A011-C93200B31D42}"/>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1" name="Rectangle 350">
              <a:extLst>
                <a:ext uri="{FF2B5EF4-FFF2-40B4-BE49-F238E27FC236}">
                  <a16:creationId xmlns:a16="http://schemas.microsoft.com/office/drawing/2014/main" id="{58819EA4-4BE1-4935-8654-42AEF247B8AD}"/>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2" name="Rectangle 351">
              <a:extLst>
                <a:ext uri="{FF2B5EF4-FFF2-40B4-BE49-F238E27FC236}">
                  <a16:creationId xmlns:a16="http://schemas.microsoft.com/office/drawing/2014/main" id="{9472566F-6224-49F0-B45D-0BC1D277B0F2}"/>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3" name="Rectangle 352">
              <a:extLst>
                <a:ext uri="{FF2B5EF4-FFF2-40B4-BE49-F238E27FC236}">
                  <a16:creationId xmlns:a16="http://schemas.microsoft.com/office/drawing/2014/main" id="{AA28E79E-A94F-4BC9-BBD2-C283739894E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4" name="Rectangle 353">
              <a:extLst>
                <a:ext uri="{FF2B5EF4-FFF2-40B4-BE49-F238E27FC236}">
                  <a16:creationId xmlns:a16="http://schemas.microsoft.com/office/drawing/2014/main" id="{2025153A-99C8-4C74-8390-967B6988BC12}"/>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5" name="Rectangle 354">
              <a:extLst>
                <a:ext uri="{FF2B5EF4-FFF2-40B4-BE49-F238E27FC236}">
                  <a16:creationId xmlns:a16="http://schemas.microsoft.com/office/drawing/2014/main" id="{D601B66D-A80E-47A3-A2CF-E7B9B8F38D36}"/>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6" name="Rectangle 355">
              <a:extLst>
                <a:ext uri="{FF2B5EF4-FFF2-40B4-BE49-F238E27FC236}">
                  <a16:creationId xmlns:a16="http://schemas.microsoft.com/office/drawing/2014/main" id="{FE8DB166-4507-44F2-B3EB-F34254F98AFD}"/>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7" name="Rectangle 356">
              <a:extLst>
                <a:ext uri="{FF2B5EF4-FFF2-40B4-BE49-F238E27FC236}">
                  <a16:creationId xmlns:a16="http://schemas.microsoft.com/office/drawing/2014/main" id="{91B467E3-F1B4-411E-A178-231884924F6B}"/>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8" name="Rectangle 357">
              <a:extLst>
                <a:ext uri="{FF2B5EF4-FFF2-40B4-BE49-F238E27FC236}">
                  <a16:creationId xmlns:a16="http://schemas.microsoft.com/office/drawing/2014/main" id="{CB143634-1263-4D53-B26D-0C4F5A55E35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9" name="Rectangle 358">
              <a:extLst>
                <a:ext uri="{FF2B5EF4-FFF2-40B4-BE49-F238E27FC236}">
                  <a16:creationId xmlns:a16="http://schemas.microsoft.com/office/drawing/2014/main" id="{C4F07333-0880-4E34-8A6F-10982B89AB18}"/>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0" name="Rectangle 359">
              <a:extLst>
                <a:ext uri="{FF2B5EF4-FFF2-40B4-BE49-F238E27FC236}">
                  <a16:creationId xmlns:a16="http://schemas.microsoft.com/office/drawing/2014/main" id="{DB52B580-2BC0-4F89-AEB6-90C4DEA98F5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1" name="Rectangle 360">
              <a:extLst>
                <a:ext uri="{FF2B5EF4-FFF2-40B4-BE49-F238E27FC236}">
                  <a16:creationId xmlns:a16="http://schemas.microsoft.com/office/drawing/2014/main" id="{636BDE24-32F7-41E9-AA42-72E40DA17DDB}"/>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2" name="Rectangle 361">
              <a:extLst>
                <a:ext uri="{FF2B5EF4-FFF2-40B4-BE49-F238E27FC236}">
                  <a16:creationId xmlns:a16="http://schemas.microsoft.com/office/drawing/2014/main" id="{731848F0-914A-48D0-AEA6-A40EA2DB091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3" name="Rectangle 362">
              <a:extLst>
                <a:ext uri="{FF2B5EF4-FFF2-40B4-BE49-F238E27FC236}">
                  <a16:creationId xmlns:a16="http://schemas.microsoft.com/office/drawing/2014/main" id="{C95CACF9-D44A-4AE1-84A5-1BDC9A17A50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7" name="Hộp Văn bản 6">
            <a:extLst>
              <a:ext uri="{FF2B5EF4-FFF2-40B4-BE49-F238E27FC236}">
                <a16:creationId xmlns:a16="http://schemas.microsoft.com/office/drawing/2014/main" id="{ABBE11C1-C30C-4FFD-99DA-7B4B57AA7A37}"/>
              </a:ext>
            </a:extLst>
          </p:cNvPr>
          <p:cNvSpPr txBox="1"/>
          <p:nvPr/>
        </p:nvSpPr>
        <p:spPr>
          <a:xfrm>
            <a:off x="2232818" y="1469689"/>
            <a:ext cx="2074607" cy="461665"/>
          </a:xfrm>
          <a:prstGeom prst="rect">
            <a:avLst/>
          </a:prstGeom>
          <a:noFill/>
        </p:spPr>
        <p:txBody>
          <a:bodyPr wrap="none" rtlCol="0">
            <a:spAutoFit/>
          </a:bodyPr>
          <a:lstStyle/>
          <a:p>
            <a:r>
              <a:rPr lang="en-US" sz="2400" b="1" dirty="0">
                <a:solidFill>
                  <a:srgbClr val="FFFF00"/>
                </a:solidFill>
              </a:rPr>
              <a:t>RFM ANALYSIS</a:t>
            </a:r>
            <a:endParaRPr lang="vi-VN" sz="2400" b="1" dirty="0">
              <a:solidFill>
                <a:srgbClr val="FFFF00"/>
              </a:solidFill>
            </a:endParaRPr>
          </a:p>
        </p:txBody>
      </p:sp>
    </p:spTree>
    <p:extLst>
      <p:ext uri="{BB962C8B-B14F-4D97-AF65-F5344CB8AC3E}">
        <p14:creationId xmlns:p14="http://schemas.microsoft.com/office/powerpoint/2010/main" val="286469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4000"/>
                                  </p:stCondLst>
                                  <p:childTnLst>
                                    <p:animEffect transition="out" filter="fade">
                                      <p:cBhvr>
                                        <p:cTn id="6" dur="3000" tmFilter="0, 0; .2, .5; .8, .5; 1, 0"/>
                                        <p:tgtEl>
                                          <p:spTgt spid="4"/>
                                        </p:tgtEl>
                                      </p:cBhvr>
                                    </p:animEffect>
                                    <p:animScale>
                                      <p:cBhvr>
                                        <p:cTn id="7" dur="1500" autoRev="1" fill="hold"/>
                                        <p:tgtEl>
                                          <p:spTgt spid="4"/>
                                        </p:tgtEl>
                                      </p:cBhvr>
                                      <p:by x="105000" y="105000"/>
                                    </p:animScale>
                                  </p:childTnLst>
                                </p:cTn>
                              </p:par>
                              <p:par>
                                <p:cTn id="8" presetID="10" presetClass="entr" presetSubtype="0" fill="hold" grpId="1" nodeType="withEffect">
                                  <p:stCondLst>
                                    <p:cond delay="7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án cây 1">
            <a:extLst>
              <a:ext uri="{FF2B5EF4-FFF2-40B4-BE49-F238E27FC236}">
                <a16:creationId xmlns:a16="http://schemas.microsoft.com/office/drawing/2014/main" id="{8097E476-A0BF-4B2D-BBD8-B9CF5C1731F7}"/>
              </a:ext>
            </a:extLst>
          </p:cNvPr>
          <p:cNvSpPr/>
          <p:nvPr/>
        </p:nvSpPr>
        <p:spPr>
          <a:xfrm>
            <a:off x="9362642" y="428607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án cây 2.2">
            <a:extLst>
              <a:ext uri="{FF2B5EF4-FFF2-40B4-BE49-F238E27FC236}">
                <a16:creationId xmlns:a16="http://schemas.microsoft.com/office/drawing/2014/main" id="{B316E715-AA45-4F82-B535-B4E33D107F87}"/>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Tán cây 2">
            <a:extLst>
              <a:ext uri="{FF2B5EF4-FFF2-40B4-BE49-F238E27FC236}">
                <a16:creationId xmlns:a16="http://schemas.microsoft.com/office/drawing/2014/main" id="{9C68C877-A671-4711-8F27-FA4B8236DF3C}"/>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19" name="!!Group 18">
            <a:extLst>
              <a:ext uri="{FF2B5EF4-FFF2-40B4-BE49-F238E27FC236}">
                <a16:creationId xmlns:a16="http://schemas.microsoft.com/office/drawing/2014/main" id="{D6B90D9C-025B-46D5-83C3-EBA45B0118D2}"/>
              </a:ext>
            </a:extLst>
          </p:cNvPr>
          <p:cNvGrpSpPr/>
          <p:nvPr/>
        </p:nvGrpSpPr>
        <p:grpSpPr>
          <a:xfrm flipH="1">
            <a:off x="39993" y="2421019"/>
            <a:ext cx="1177835" cy="4432152"/>
            <a:chOff x="8269148" y="2257243"/>
            <a:chExt cx="1233691" cy="4642338"/>
          </a:xfrm>
          <a:solidFill>
            <a:srgbClr val="3B3838"/>
          </a:solidFill>
        </p:grpSpPr>
        <p:sp>
          <p:nvSpPr>
            <p:cNvPr id="20" name="Freeform: Shape 19">
              <a:extLst>
                <a:ext uri="{FF2B5EF4-FFF2-40B4-BE49-F238E27FC236}">
                  <a16:creationId xmlns:a16="http://schemas.microsoft.com/office/drawing/2014/main" id="{39177DED-5B30-43C9-AE83-05D63A9B257C}"/>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Freeform: Shape 20">
              <a:extLst>
                <a:ext uri="{FF2B5EF4-FFF2-40B4-BE49-F238E27FC236}">
                  <a16:creationId xmlns:a16="http://schemas.microsoft.com/office/drawing/2014/main" id="{9E10076A-B74C-46D2-B77E-0398ABD5CD0D}"/>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2" name="!!Group 21">
            <a:extLst>
              <a:ext uri="{FF2B5EF4-FFF2-40B4-BE49-F238E27FC236}">
                <a16:creationId xmlns:a16="http://schemas.microsoft.com/office/drawing/2014/main" id="{390AEF66-56BC-4E09-ABB3-A377451917BB}"/>
              </a:ext>
            </a:extLst>
          </p:cNvPr>
          <p:cNvGrpSpPr/>
          <p:nvPr/>
        </p:nvGrpSpPr>
        <p:grpSpPr>
          <a:xfrm>
            <a:off x="1031257" y="654593"/>
            <a:ext cx="1350499" cy="6262692"/>
            <a:chOff x="10458385" y="595308"/>
            <a:chExt cx="1350499" cy="6262692"/>
          </a:xfrm>
        </p:grpSpPr>
        <p:sp>
          <p:nvSpPr>
            <p:cNvPr id="23" name="Freeform: Shape 22">
              <a:extLst>
                <a:ext uri="{FF2B5EF4-FFF2-40B4-BE49-F238E27FC236}">
                  <a16:creationId xmlns:a16="http://schemas.microsoft.com/office/drawing/2014/main" id="{7D0B15CC-45AE-4FDB-98CB-D4FBC6DCBB9F}"/>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4" name="Straight Connector 23">
              <a:extLst>
                <a:ext uri="{FF2B5EF4-FFF2-40B4-BE49-F238E27FC236}">
                  <a16:creationId xmlns:a16="http://schemas.microsoft.com/office/drawing/2014/main" id="{2ED014B7-44EC-4D8E-833B-1CA1690A8C53}"/>
                </a:ext>
              </a:extLst>
            </p:cNvPr>
            <p:cNvCxnSpPr>
              <a:endCxn id="2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57A10D7-033C-4817-A73B-4256FB695C35}"/>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66" name="Rectangle 65">
              <a:extLst>
                <a:ext uri="{FF2B5EF4-FFF2-40B4-BE49-F238E27FC236}">
                  <a16:creationId xmlns:a16="http://schemas.microsoft.com/office/drawing/2014/main" id="{827B94DC-F789-4826-AB85-0F76EE57916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7" name="Rectangle 66">
              <a:extLst>
                <a:ext uri="{FF2B5EF4-FFF2-40B4-BE49-F238E27FC236}">
                  <a16:creationId xmlns:a16="http://schemas.microsoft.com/office/drawing/2014/main" id="{AE405252-BF22-4F04-A36E-D1EFBCB01AB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8" name="Rectangle 67">
              <a:extLst>
                <a:ext uri="{FF2B5EF4-FFF2-40B4-BE49-F238E27FC236}">
                  <a16:creationId xmlns:a16="http://schemas.microsoft.com/office/drawing/2014/main" id="{35EE987D-851B-4ED5-AFFF-DBE533A2FEF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9" name="Rectangle 68">
              <a:extLst>
                <a:ext uri="{FF2B5EF4-FFF2-40B4-BE49-F238E27FC236}">
                  <a16:creationId xmlns:a16="http://schemas.microsoft.com/office/drawing/2014/main" id="{BE922077-F4A9-4478-8FFE-47DD5411CD30}"/>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0" name="Rectangle 69">
              <a:extLst>
                <a:ext uri="{FF2B5EF4-FFF2-40B4-BE49-F238E27FC236}">
                  <a16:creationId xmlns:a16="http://schemas.microsoft.com/office/drawing/2014/main" id="{BD6A5B45-6EF7-4ADC-A748-84401CBF271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Rectangle 70">
              <a:extLst>
                <a:ext uri="{FF2B5EF4-FFF2-40B4-BE49-F238E27FC236}">
                  <a16:creationId xmlns:a16="http://schemas.microsoft.com/office/drawing/2014/main" id="{143CC23C-1354-4B38-B029-D7FF688E7258}"/>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2" name="Rectangle 71">
              <a:extLst>
                <a:ext uri="{FF2B5EF4-FFF2-40B4-BE49-F238E27FC236}">
                  <a16:creationId xmlns:a16="http://schemas.microsoft.com/office/drawing/2014/main" id="{D1773DED-CD07-4F7A-8A15-A84CC302A403}"/>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3" name="Rectangle 72">
              <a:extLst>
                <a:ext uri="{FF2B5EF4-FFF2-40B4-BE49-F238E27FC236}">
                  <a16:creationId xmlns:a16="http://schemas.microsoft.com/office/drawing/2014/main" id="{4BD61635-F3BA-425C-A971-64C06F98DD6D}"/>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4" name="Rectangle 73">
              <a:extLst>
                <a:ext uri="{FF2B5EF4-FFF2-40B4-BE49-F238E27FC236}">
                  <a16:creationId xmlns:a16="http://schemas.microsoft.com/office/drawing/2014/main" id="{2F4F72FF-CA2A-4CD1-A0C2-5D0BC0F7BCC0}"/>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5" name="Rectangle 74">
              <a:extLst>
                <a:ext uri="{FF2B5EF4-FFF2-40B4-BE49-F238E27FC236}">
                  <a16:creationId xmlns:a16="http://schemas.microsoft.com/office/drawing/2014/main" id="{216513DA-5BA3-481D-B899-24540683554D}"/>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6" name="Rectangle 75">
              <a:extLst>
                <a:ext uri="{FF2B5EF4-FFF2-40B4-BE49-F238E27FC236}">
                  <a16:creationId xmlns:a16="http://schemas.microsoft.com/office/drawing/2014/main" id="{6008E861-085F-42FC-BB08-FA49D4ADCA4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Rectangle 76">
              <a:extLst>
                <a:ext uri="{FF2B5EF4-FFF2-40B4-BE49-F238E27FC236}">
                  <a16:creationId xmlns:a16="http://schemas.microsoft.com/office/drawing/2014/main" id="{FFB1922F-ADC8-4EC9-BD41-1AF773321C46}"/>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69E8C7D5-AC92-4595-896C-403BDDB25B9D}"/>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Rectangle 78">
              <a:extLst>
                <a:ext uri="{FF2B5EF4-FFF2-40B4-BE49-F238E27FC236}">
                  <a16:creationId xmlns:a16="http://schemas.microsoft.com/office/drawing/2014/main" id="{6A3F3AF4-4842-4CE8-954F-DFFE966EB71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0" name="Rectangle 79">
              <a:extLst>
                <a:ext uri="{FF2B5EF4-FFF2-40B4-BE49-F238E27FC236}">
                  <a16:creationId xmlns:a16="http://schemas.microsoft.com/office/drawing/2014/main" id="{EA76425E-724D-4522-BF73-86980DE98C8F}"/>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281AF8A4-3EE6-4DBE-A837-A36149AB4747}"/>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25" name="!!Group 24">
            <a:extLst>
              <a:ext uri="{FF2B5EF4-FFF2-40B4-BE49-F238E27FC236}">
                <a16:creationId xmlns:a16="http://schemas.microsoft.com/office/drawing/2014/main" id="{7B2383F5-4F8C-4344-8F56-201EF86C3F79}"/>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26" name="Rectangle 25">
              <a:extLst>
                <a:ext uri="{FF2B5EF4-FFF2-40B4-BE49-F238E27FC236}">
                  <a16:creationId xmlns:a16="http://schemas.microsoft.com/office/drawing/2014/main" id="{4E55CBD4-3336-418C-897E-B834288150C0}"/>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7" name="Rectangle 26">
              <a:extLst>
                <a:ext uri="{FF2B5EF4-FFF2-40B4-BE49-F238E27FC236}">
                  <a16:creationId xmlns:a16="http://schemas.microsoft.com/office/drawing/2014/main" id="{9517AB84-CE67-4A66-AE5A-F723CB9CE5F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ectangle 27">
              <a:extLst>
                <a:ext uri="{FF2B5EF4-FFF2-40B4-BE49-F238E27FC236}">
                  <a16:creationId xmlns:a16="http://schemas.microsoft.com/office/drawing/2014/main" id="{71D7C61F-3FA8-4982-B15D-4EBD8AE5480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9" name="Rectangle 28">
              <a:extLst>
                <a:ext uri="{FF2B5EF4-FFF2-40B4-BE49-F238E27FC236}">
                  <a16:creationId xmlns:a16="http://schemas.microsoft.com/office/drawing/2014/main" id="{1A1E9326-10D6-40B2-A3F6-C76F5406A40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Rectangle 29">
              <a:extLst>
                <a:ext uri="{FF2B5EF4-FFF2-40B4-BE49-F238E27FC236}">
                  <a16:creationId xmlns:a16="http://schemas.microsoft.com/office/drawing/2014/main" id="{E752BC7C-5A8C-492D-A604-87923BADCECD}"/>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 name="Rectangle 30">
              <a:extLst>
                <a:ext uri="{FF2B5EF4-FFF2-40B4-BE49-F238E27FC236}">
                  <a16:creationId xmlns:a16="http://schemas.microsoft.com/office/drawing/2014/main" id="{CA0B948F-6258-4EF0-8ED4-788790D3AF1E}"/>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Rectangle 31">
              <a:extLst>
                <a:ext uri="{FF2B5EF4-FFF2-40B4-BE49-F238E27FC236}">
                  <a16:creationId xmlns:a16="http://schemas.microsoft.com/office/drawing/2014/main" id="{2631C46D-1025-40AC-BA1E-EE7BBE3DB18B}"/>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3" name="Rectangle 32">
              <a:extLst>
                <a:ext uri="{FF2B5EF4-FFF2-40B4-BE49-F238E27FC236}">
                  <a16:creationId xmlns:a16="http://schemas.microsoft.com/office/drawing/2014/main" id="{A553B64E-3C22-4BF3-AC50-45EE257D5882}"/>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Rectangle 33">
              <a:extLst>
                <a:ext uri="{FF2B5EF4-FFF2-40B4-BE49-F238E27FC236}">
                  <a16:creationId xmlns:a16="http://schemas.microsoft.com/office/drawing/2014/main" id="{F027EAAE-2CAF-4AE3-8F94-65124BDCA94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 name="Rectangle 34">
              <a:extLst>
                <a:ext uri="{FF2B5EF4-FFF2-40B4-BE49-F238E27FC236}">
                  <a16:creationId xmlns:a16="http://schemas.microsoft.com/office/drawing/2014/main" id="{E25BBE90-BD73-45A1-8552-4D6340615562}"/>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Rectangle 35">
              <a:extLst>
                <a:ext uri="{FF2B5EF4-FFF2-40B4-BE49-F238E27FC236}">
                  <a16:creationId xmlns:a16="http://schemas.microsoft.com/office/drawing/2014/main" id="{F9AE51BF-81D2-4223-ACF2-23893924CD90}"/>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7" name="Rectangle 36">
              <a:extLst>
                <a:ext uri="{FF2B5EF4-FFF2-40B4-BE49-F238E27FC236}">
                  <a16:creationId xmlns:a16="http://schemas.microsoft.com/office/drawing/2014/main" id="{850C98D7-C65F-4D46-83A4-4DEB8058A9CE}"/>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8" name="Rectangle 37">
              <a:extLst>
                <a:ext uri="{FF2B5EF4-FFF2-40B4-BE49-F238E27FC236}">
                  <a16:creationId xmlns:a16="http://schemas.microsoft.com/office/drawing/2014/main" id="{DD074615-7544-4198-B49B-779288780BBE}"/>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9" name="Rectangle 38">
              <a:extLst>
                <a:ext uri="{FF2B5EF4-FFF2-40B4-BE49-F238E27FC236}">
                  <a16:creationId xmlns:a16="http://schemas.microsoft.com/office/drawing/2014/main" id="{44FCB343-73FC-4435-9699-6D4CE6E7D092}"/>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0" name="Rectangle 39">
              <a:extLst>
                <a:ext uri="{FF2B5EF4-FFF2-40B4-BE49-F238E27FC236}">
                  <a16:creationId xmlns:a16="http://schemas.microsoft.com/office/drawing/2014/main" id="{B0BE6A3D-222E-405C-9957-0EB397296DF7}"/>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1" name="Rectangle 40">
              <a:extLst>
                <a:ext uri="{FF2B5EF4-FFF2-40B4-BE49-F238E27FC236}">
                  <a16:creationId xmlns:a16="http://schemas.microsoft.com/office/drawing/2014/main" id="{07602F4C-37ED-4FFF-BC43-DC13083EF59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48" name="!!Group 47">
            <a:extLst>
              <a:ext uri="{FF2B5EF4-FFF2-40B4-BE49-F238E27FC236}">
                <a16:creationId xmlns:a16="http://schemas.microsoft.com/office/drawing/2014/main" id="{74E8F2AE-39D7-4D52-8FEA-6D53B8918D2C}"/>
              </a:ext>
            </a:extLst>
          </p:cNvPr>
          <p:cNvGrpSpPr/>
          <p:nvPr/>
        </p:nvGrpSpPr>
        <p:grpSpPr>
          <a:xfrm>
            <a:off x="-110437" y="4852327"/>
            <a:ext cx="1145426" cy="2005673"/>
            <a:chOff x="6156879" y="1263490"/>
            <a:chExt cx="2445841" cy="5564834"/>
          </a:xfrm>
          <a:solidFill>
            <a:srgbClr val="7F7F7F">
              <a:alpha val="60000"/>
            </a:srgbClr>
          </a:solidFill>
        </p:grpSpPr>
        <p:sp>
          <p:nvSpPr>
            <p:cNvPr id="49" name="Rectangle 48">
              <a:extLst>
                <a:ext uri="{FF2B5EF4-FFF2-40B4-BE49-F238E27FC236}">
                  <a16:creationId xmlns:a16="http://schemas.microsoft.com/office/drawing/2014/main" id="{3A84F417-6491-4A0B-A8BF-8D71B717DC01}"/>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0" name="Rectangle 49">
              <a:extLst>
                <a:ext uri="{FF2B5EF4-FFF2-40B4-BE49-F238E27FC236}">
                  <a16:creationId xmlns:a16="http://schemas.microsoft.com/office/drawing/2014/main" id="{024DBBA1-BCF1-4456-9776-3315AC54A052}"/>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1" name="Rectangle 50">
              <a:extLst>
                <a:ext uri="{FF2B5EF4-FFF2-40B4-BE49-F238E27FC236}">
                  <a16:creationId xmlns:a16="http://schemas.microsoft.com/office/drawing/2014/main" id="{1EE91B18-10A7-4139-9A8A-E043CCEB292B}"/>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2" name="Rectangle 51">
              <a:extLst>
                <a:ext uri="{FF2B5EF4-FFF2-40B4-BE49-F238E27FC236}">
                  <a16:creationId xmlns:a16="http://schemas.microsoft.com/office/drawing/2014/main" id="{E189D791-EE60-4333-83FD-FB4D2B289809}"/>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3" name="Rectangle 52">
              <a:extLst>
                <a:ext uri="{FF2B5EF4-FFF2-40B4-BE49-F238E27FC236}">
                  <a16:creationId xmlns:a16="http://schemas.microsoft.com/office/drawing/2014/main" id="{86923168-14FB-47B8-B4C9-FF3E49D44FC5}"/>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4" name="Rectangle 53">
              <a:extLst>
                <a:ext uri="{FF2B5EF4-FFF2-40B4-BE49-F238E27FC236}">
                  <a16:creationId xmlns:a16="http://schemas.microsoft.com/office/drawing/2014/main" id="{8360AAA8-2281-4C66-89C0-3FF1CFF6AD2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5" name="Rectangle 54">
              <a:extLst>
                <a:ext uri="{FF2B5EF4-FFF2-40B4-BE49-F238E27FC236}">
                  <a16:creationId xmlns:a16="http://schemas.microsoft.com/office/drawing/2014/main" id="{A9F9BF84-361B-47E0-BAE8-4FE8B451C1C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6" name="Rectangle 55">
              <a:extLst>
                <a:ext uri="{FF2B5EF4-FFF2-40B4-BE49-F238E27FC236}">
                  <a16:creationId xmlns:a16="http://schemas.microsoft.com/office/drawing/2014/main" id="{933CE0DE-5135-4295-AC7D-BE6CB6EDD54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Rectangle 56">
              <a:extLst>
                <a:ext uri="{FF2B5EF4-FFF2-40B4-BE49-F238E27FC236}">
                  <a16:creationId xmlns:a16="http://schemas.microsoft.com/office/drawing/2014/main" id="{36CC3E22-42FB-42E3-9902-FDBEA305BA05}"/>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8" name="Rectangle 57">
              <a:extLst>
                <a:ext uri="{FF2B5EF4-FFF2-40B4-BE49-F238E27FC236}">
                  <a16:creationId xmlns:a16="http://schemas.microsoft.com/office/drawing/2014/main" id="{143B01AE-65AA-48EB-A02C-5ABD6D424E9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9" name="Rectangle 58">
              <a:extLst>
                <a:ext uri="{FF2B5EF4-FFF2-40B4-BE49-F238E27FC236}">
                  <a16:creationId xmlns:a16="http://schemas.microsoft.com/office/drawing/2014/main" id="{5DF98A5A-EC61-4304-9183-0F05AD5A9A85}"/>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Rectangle 59">
              <a:extLst>
                <a:ext uri="{FF2B5EF4-FFF2-40B4-BE49-F238E27FC236}">
                  <a16:creationId xmlns:a16="http://schemas.microsoft.com/office/drawing/2014/main" id="{39C2EAFF-8EDC-4DF3-8669-2D6ECE1E346A}"/>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Rectangle 60">
              <a:extLst>
                <a:ext uri="{FF2B5EF4-FFF2-40B4-BE49-F238E27FC236}">
                  <a16:creationId xmlns:a16="http://schemas.microsoft.com/office/drawing/2014/main" id="{D68693BD-3197-45D4-B28A-0E30166CB388}"/>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2" name="Rectangle 61">
              <a:extLst>
                <a:ext uri="{FF2B5EF4-FFF2-40B4-BE49-F238E27FC236}">
                  <a16:creationId xmlns:a16="http://schemas.microsoft.com/office/drawing/2014/main" id="{1E55512C-C2DE-49B9-A8E6-6E43E9120C8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3" name="Rectangle 62">
              <a:extLst>
                <a:ext uri="{FF2B5EF4-FFF2-40B4-BE49-F238E27FC236}">
                  <a16:creationId xmlns:a16="http://schemas.microsoft.com/office/drawing/2014/main" id="{359277A5-D862-4171-98AE-405BC5B16D62}"/>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4" name="Rectangle 63">
              <a:extLst>
                <a:ext uri="{FF2B5EF4-FFF2-40B4-BE49-F238E27FC236}">
                  <a16:creationId xmlns:a16="http://schemas.microsoft.com/office/drawing/2014/main" id="{E99F55C3-8359-4704-AD1C-F311EFA6460B}"/>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46" name="TextBox 45">
            <a:extLst>
              <a:ext uri="{FF2B5EF4-FFF2-40B4-BE49-F238E27FC236}">
                <a16:creationId xmlns:a16="http://schemas.microsoft.com/office/drawing/2014/main" id="{27362E3D-3EAE-4D5A-AB27-4DA6D53E37C6}"/>
              </a:ext>
            </a:extLst>
          </p:cNvPr>
          <p:cNvSpPr txBox="1"/>
          <p:nvPr/>
        </p:nvSpPr>
        <p:spPr>
          <a:xfrm>
            <a:off x="4876214" y="2824195"/>
            <a:ext cx="2701021" cy="1080873"/>
          </a:xfrm>
          <a:prstGeom prst="rect">
            <a:avLst/>
          </a:prstGeom>
          <a:noFill/>
        </p:spPr>
        <p:txBody>
          <a:bodyPr wrap="square">
            <a:spAutoFit/>
          </a:bodyPr>
          <a:lstStyle/>
          <a:p>
            <a:pPr lvl="0" algn="ctr">
              <a:lnSpc>
                <a:spcPct val="120000"/>
              </a:lnSpc>
              <a:spcBef>
                <a:spcPts val="600"/>
              </a:spcBef>
              <a:spcAft>
                <a:spcPts val="6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What is </a:t>
            </a:r>
            <a:r>
              <a:rPr lang="en-US" sz="2800" b="1" dirty="0">
                <a:solidFill>
                  <a:srgbClr val="019299"/>
                </a:solidFill>
                <a:effectLst/>
                <a:latin typeface="Times New Roman" panose="02020603050405020304" pitchFamily="18" charset="0"/>
                <a:ea typeface="Calibri" panose="020F0502020204030204" pitchFamily="34" charset="0"/>
                <a:cs typeface="Times New Roman" panose="02020603050405020304" pitchFamily="18" charset="0"/>
              </a:rPr>
              <a:t>RFM</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analysis?</a:t>
            </a:r>
            <a:endParaRPr lang="vi-VN" sz="2800" b="1" dirty="0"/>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923330"/>
          </a:xfrm>
          <a:prstGeom prst="rect">
            <a:avLst/>
          </a:prstGeom>
          <a:noFill/>
        </p:spPr>
        <p:txBody>
          <a:bodyPr wrap="square" rtlCol="0">
            <a:spAutoFit/>
          </a:bodyPr>
          <a:lstStyle/>
          <a:p>
            <a:r>
              <a:rPr lang="en-US" sz="5400" b="1" dirty="0">
                <a:solidFill>
                  <a:srgbClr val="2D7974"/>
                </a:solidFill>
                <a:cs typeface="Mangal" panose="02040503050203030202" pitchFamily="18" charset="0"/>
              </a:rPr>
              <a:t>1</a:t>
            </a:r>
            <a:endParaRPr lang="vi-VN" sz="5400" b="1" dirty="0">
              <a:solidFill>
                <a:srgbClr val="2D7974"/>
              </a:solidFill>
              <a:cs typeface="Mangal" panose="02040503050203030202" pitchFamily="18" charset="0"/>
            </a:endParaRPr>
          </a:p>
        </p:txBody>
      </p:sp>
    </p:spTree>
    <p:extLst>
      <p:ext uri="{BB962C8B-B14F-4D97-AF65-F5344CB8AC3E}">
        <p14:creationId xmlns:p14="http://schemas.microsoft.com/office/powerpoint/2010/main" val="288184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án cây 2">
            <a:extLst>
              <a:ext uri="{FF2B5EF4-FFF2-40B4-BE49-F238E27FC236}">
                <a16:creationId xmlns:a16="http://schemas.microsoft.com/office/drawing/2014/main" id="{9C68C877-A671-4711-8F27-FA4B8236DF3C}"/>
              </a:ext>
            </a:extLst>
          </p:cNvPr>
          <p:cNvSpPr/>
          <p:nvPr/>
        </p:nvSpPr>
        <p:spPr>
          <a:xfrm>
            <a:off x="8892600"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
            <a:extLst>
              <a:ext uri="{FF2B5EF4-FFF2-40B4-BE49-F238E27FC236}">
                <a16:creationId xmlns:a16="http://schemas.microsoft.com/office/drawing/2014/main" id="{86F33EB4-90C1-4391-9943-3CF6C37715A2}"/>
              </a:ext>
            </a:extLst>
          </p:cNvPr>
          <p:cNvSpPr/>
          <p:nvPr/>
        </p:nvSpPr>
        <p:spPr>
          <a:xfrm>
            <a:off x="9613821"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án cây 1">
            <a:extLst>
              <a:ext uri="{FF2B5EF4-FFF2-40B4-BE49-F238E27FC236}">
                <a16:creationId xmlns:a16="http://schemas.microsoft.com/office/drawing/2014/main" id="{8097E476-A0BF-4B2D-BBD8-B9CF5C1731F7}"/>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
            <a:extLst>
              <a:ext uri="{FF2B5EF4-FFF2-40B4-BE49-F238E27FC236}">
                <a16:creationId xmlns:a16="http://schemas.microsoft.com/office/drawing/2014/main" id="{0C9B6483-BCE8-43D3-931E-D1CD997176BC}"/>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
            <a:extLst>
              <a:ext uri="{FF2B5EF4-FFF2-40B4-BE49-F238E27FC236}">
                <a16:creationId xmlns:a16="http://schemas.microsoft.com/office/drawing/2014/main" id="{FD5AC8D8-91FA-4F60-A49F-3645552D7B33}"/>
              </a:ext>
            </a:extLst>
          </p:cNvPr>
          <p:cNvSpPr/>
          <p:nvPr/>
        </p:nvSpPr>
        <p:spPr>
          <a:xfrm>
            <a:off x="10636110"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Tán cây 2.2">
            <a:extLst>
              <a:ext uri="{FF2B5EF4-FFF2-40B4-BE49-F238E27FC236}">
                <a16:creationId xmlns:a16="http://schemas.microsoft.com/office/drawing/2014/main" id="{B316E715-AA45-4F82-B535-B4E33D107F87}"/>
              </a:ext>
            </a:extLst>
          </p:cNvPr>
          <p:cNvSpPr/>
          <p:nvPr/>
        </p:nvSpPr>
        <p:spPr>
          <a:xfrm>
            <a:off x="9822179"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3" name="Rectangle 42">
            <a:extLst>
              <a:ext uri="{FF2B5EF4-FFF2-40B4-BE49-F238E27FC236}">
                <a16:creationId xmlns:a16="http://schemas.microsoft.com/office/drawing/2014/main" id="{B97DDD12-ED2A-418E-A3C0-CA20E363451D}"/>
              </a:ext>
            </a:extLst>
          </p:cNvPr>
          <p:cNvSpPr/>
          <p:nvPr/>
        </p:nvSpPr>
        <p:spPr>
          <a:xfrm rot="16200000">
            <a:off x="405856" y="1846655"/>
            <a:ext cx="3067041" cy="3261985"/>
          </a:xfrm>
          <a:prstGeom prst="rect">
            <a:avLst/>
          </a:prstGeom>
          <a:noFill/>
          <a:ln w="57150">
            <a:solidFill>
              <a:srgbClr val="3A9C95"/>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2" name="Tán cây 2">
            <a:extLst>
              <a:ext uri="{FF2B5EF4-FFF2-40B4-BE49-F238E27FC236}">
                <a16:creationId xmlns:a16="http://schemas.microsoft.com/office/drawing/2014/main" id="{1A171ED2-E621-4140-B9A7-18A061EAAA4D}"/>
              </a:ext>
            </a:extLst>
          </p:cNvPr>
          <p:cNvSpPr/>
          <p:nvPr/>
        </p:nvSpPr>
        <p:spPr>
          <a:xfrm>
            <a:off x="89249" y="3229041"/>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hân cây 2">
            <a:extLst>
              <a:ext uri="{FF2B5EF4-FFF2-40B4-BE49-F238E27FC236}">
                <a16:creationId xmlns:a16="http://schemas.microsoft.com/office/drawing/2014/main" id="{588F94B7-86EE-4D07-A09E-8CE2419D88D6}"/>
              </a:ext>
            </a:extLst>
          </p:cNvPr>
          <p:cNvSpPr/>
          <p:nvPr/>
        </p:nvSpPr>
        <p:spPr>
          <a:xfrm>
            <a:off x="810470" y="5061048"/>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7" name="Tán cây 1">
            <a:extLst>
              <a:ext uri="{FF2B5EF4-FFF2-40B4-BE49-F238E27FC236}">
                <a16:creationId xmlns:a16="http://schemas.microsoft.com/office/drawing/2014/main" id="{BA6D61EF-EF35-4BF1-BE99-28131D6C7F69}"/>
              </a:ext>
            </a:extLst>
          </p:cNvPr>
          <p:cNvSpPr/>
          <p:nvPr/>
        </p:nvSpPr>
        <p:spPr>
          <a:xfrm>
            <a:off x="2333761"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hân cây 1">
            <a:extLst>
              <a:ext uri="{FF2B5EF4-FFF2-40B4-BE49-F238E27FC236}">
                <a16:creationId xmlns:a16="http://schemas.microsoft.com/office/drawing/2014/main" id="{32A33B51-119B-4DFC-B3F9-0253C14DD198}"/>
              </a:ext>
            </a:extLst>
          </p:cNvPr>
          <p:cNvSpPr/>
          <p:nvPr/>
        </p:nvSpPr>
        <p:spPr>
          <a:xfrm>
            <a:off x="2733463"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hân cây 2.2">
            <a:extLst>
              <a:ext uri="{FF2B5EF4-FFF2-40B4-BE49-F238E27FC236}">
                <a16:creationId xmlns:a16="http://schemas.microsoft.com/office/drawing/2014/main" id="{30BEDBF0-EDB0-49F0-A6E3-53C1ED3435ED}"/>
              </a:ext>
            </a:extLst>
          </p:cNvPr>
          <p:cNvSpPr/>
          <p:nvPr/>
        </p:nvSpPr>
        <p:spPr>
          <a:xfrm>
            <a:off x="1832759" y="409883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1" name="Tán cây 2.2">
            <a:extLst>
              <a:ext uri="{FF2B5EF4-FFF2-40B4-BE49-F238E27FC236}">
                <a16:creationId xmlns:a16="http://schemas.microsoft.com/office/drawing/2014/main" id="{DAEBFBB4-12C6-40A9-B570-2AD676BAE13B}"/>
              </a:ext>
            </a:extLst>
          </p:cNvPr>
          <p:cNvSpPr/>
          <p:nvPr/>
        </p:nvSpPr>
        <p:spPr>
          <a:xfrm>
            <a:off x="1018828" y="208546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TextBox 1">
            <a:extLst>
              <a:ext uri="{FF2B5EF4-FFF2-40B4-BE49-F238E27FC236}">
                <a16:creationId xmlns:a16="http://schemas.microsoft.com/office/drawing/2014/main" id="{089FA271-3F82-4A80-8685-B05618156FDD}"/>
              </a:ext>
            </a:extLst>
          </p:cNvPr>
          <p:cNvSpPr txBox="1"/>
          <p:nvPr/>
        </p:nvSpPr>
        <p:spPr>
          <a:xfrm>
            <a:off x="4786287" y="1411290"/>
            <a:ext cx="6977735" cy="2814617"/>
          </a:xfrm>
          <a:prstGeom prst="rect">
            <a:avLst/>
          </a:prstGeom>
          <a:noFill/>
        </p:spPr>
        <p:txBody>
          <a:bodyPr wrap="square" rtlCol="0">
            <a:spAutoFit/>
          </a:bodyPr>
          <a:lstStyle/>
          <a:p>
            <a:pPr marL="285750" indent="-285750" algn="just">
              <a:lnSpc>
                <a:spcPct val="150000"/>
              </a:lnSpc>
              <a:spcAft>
                <a:spcPts val="600"/>
              </a:spcAft>
              <a:buFont typeface="Wingdings" panose="05000000000000000000" pitchFamily="2" charset="2"/>
              <a:buChar char="§"/>
            </a:pPr>
            <a:r>
              <a:rPr lang="en-US" sz="2000" b="0" i="0" dirty="0">
                <a:solidFill>
                  <a:srgbClr val="019299"/>
                </a:solidFill>
                <a:effectLst/>
                <a:latin typeface="Times New Roman" panose="02020603050405020304" pitchFamily="18" charset="0"/>
                <a:cs typeface="Times New Roman" panose="02020603050405020304" pitchFamily="18" charset="0"/>
              </a:rPr>
              <a:t>RFM </a:t>
            </a:r>
            <a:r>
              <a:rPr lang="en-US" sz="2000" b="0" i="0" dirty="0">
                <a:solidFill>
                  <a:srgbClr val="D1D5DB"/>
                </a:solidFill>
                <a:effectLst/>
                <a:latin typeface="Times New Roman" panose="02020603050405020304" pitchFamily="18" charset="0"/>
                <a:cs typeface="Times New Roman" panose="02020603050405020304" pitchFamily="18" charset="0"/>
              </a:rPr>
              <a:t>stands for Recency, Frequency, and Monetary, which is a data analysis method commonly used in marketing and customer management. RFM analysis helps businesses gain a better understanding of customer behavior and enables the development of more effective marketing and customer management strategies</a:t>
            </a:r>
            <a:r>
              <a:rPr lang="en-US" b="0" i="0" dirty="0">
                <a:solidFill>
                  <a:srgbClr val="D1D5DB"/>
                </a:solidFill>
                <a:effectLst/>
                <a:latin typeface="Söhne"/>
              </a:rPr>
              <a:t>.</a:t>
            </a:r>
            <a:endParaRPr lang="vi-VN"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C260B144-C88B-4924-9FCE-74EB6275BAEB}"/>
              </a:ext>
            </a:extLst>
          </p:cNvPr>
          <p:cNvGrpSpPr/>
          <p:nvPr/>
        </p:nvGrpSpPr>
        <p:grpSpPr>
          <a:xfrm flipH="1">
            <a:off x="9198906" y="6964156"/>
            <a:ext cx="1177835" cy="4432152"/>
            <a:chOff x="8269148" y="2257243"/>
            <a:chExt cx="1233691" cy="4642338"/>
          </a:xfrm>
          <a:solidFill>
            <a:srgbClr val="3B3838"/>
          </a:solidFill>
        </p:grpSpPr>
        <p:sp>
          <p:nvSpPr>
            <p:cNvPr id="30" name="Freeform: Shape 29">
              <a:extLst>
                <a:ext uri="{FF2B5EF4-FFF2-40B4-BE49-F238E27FC236}">
                  <a16:creationId xmlns:a16="http://schemas.microsoft.com/office/drawing/2014/main" id="{24ACC115-DDCE-45DB-8D47-F1BB5D7848B1}"/>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 name="Freeform: Shape 30">
              <a:extLst>
                <a:ext uri="{FF2B5EF4-FFF2-40B4-BE49-F238E27FC236}">
                  <a16:creationId xmlns:a16="http://schemas.microsoft.com/office/drawing/2014/main" id="{04B1BB5C-9300-40E2-B249-22594F48D606}"/>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2" name="Group 31">
            <a:extLst>
              <a:ext uri="{FF2B5EF4-FFF2-40B4-BE49-F238E27FC236}">
                <a16:creationId xmlns:a16="http://schemas.microsoft.com/office/drawing/2014/main" id="{39B84B46-8C8D-4D93-81D6-0B47B301BB96}"/>
              </a:ext>
            </a:extLst>
          </p:cNvPr>
          <p:cNvGrpSpPr/>
          <p:nvPr/>
        </p:nvGrpSpPr>
        <p:grpSpPr>
          <a:xfrm>
            <a:off x="10375729" y="7020824"/>
            <a:ext cx="1350499" cy="6262692"/>
            <a:chOff x="10458385" y="595308"/>
            <a:chExt cx="1350499" cy="6262692"/>
          </a:xfrm>
        </p:grpSpPr>
        <p:sp>
          <p:nvSpPr>
            <p:cNvPr id="33" name="Freeform: Shape 32">
              <a:extLst>
                <a:ext uri="{FF2B5EF4-FFF2-40B4-BE49-F238E27FC236}">
                  <a16:creationId xmlns:a16="http://schemas.microsoft.com/office/drawing/2014/main" id="{EFA6E571-7B18-4BCA-9B8B-9D95A07AC368}"/>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4" name="Straight Connector 33">
              <a:extLst>
                <a:ext uri="{FF2B5EF4-FFF2-40B4-BE49-F238E27FC236}">
                  <a16:creationId xmlns:a16="http://schemas.microsoft.com/office/drawing/2014/main" id="{ABB91639-D8CB-45DE-A624-1FF8CD31C9A2}"/>
                </a:ext>
              </a:extLst>
            </p:cNvPr>
            <p:cNvCxnSpPr>
              <a:endCxn id="33"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96313F4-4117-4FD1-BB1E-BB8FE99D6374}"/>
              </a:ext>
            </a:extLst>
          </p:cNvPr>
          <p:cNvGrpSpPr/>
          <p:nvPr/>
        </p:nvGrpSpPr>
        <p:grpSpPr>
          <a:xfrm>
            <a:off x="9994357" y="7006535"/>
            <a:ext cx="933795" cy="2911217"/>
            <a:chOff x="6156878" y="1263490"/>
            <a:chExt cx="2445840" cy="5564834"/>
          </a:xfrm>
          <a:solidFill>
            <a:schemeClr val="tx1">
              <a:lumMod val="95000"/>
              <a:lumOff val="5000"/>
              <a:alpha val="60000"/>
            </a:schemeClr>
          </a:solidFill>
        </p:grpSpPr>
        <p:sp>
          <p:nvSpPr>
            <p:cNvPr id="44" name="Rectangle 43">
              <a:extLst>
                <a:ext uri="{FF2B5EF4-FFF2-40B4-BE49-F238E27FC236}">
                  <a16:creationId xmlns:a16="http://schemas.microsoft.com/office/drawing/2014/main" id="{14B789F1-FC14-4DD9-89B7-BAE33E2D364E}"/>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3" name="Rectangle 52">
              <a:extLst>
                <a:ext uri="{FF2B5EF4-FFF2-40B4-BE49-F238E27FC236}">
                  <a16:creationId xmlns:a16="http://schemas.microsoft.com/office/drawing/2014/main" id="{EFE21E9F-D435-4DE6-A6ED-1D0688FBCF5C}"/>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4" name="Rectangle 53">
              <a:extLst>
                <a:ext uri="{FF2B5EF4-FFF2-40B4-BE49-F238E27FC236}">
                  <a16:creationId xmlns:a16="http://schemas.microsoft.com/office/drawing/2014/main" id="{BE2634A9-09EA-4525-836F-C9D6A538923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5" name="Rectangle 54">
              <a:extLst>
                <a:ext uri="{FF2B5EF4-FFF2-40B4-BE49-F238E27FC236}">
                  <a16:creationId xmlns:a16="http://schemas.microsoft.com/office/drawing/2014/main" id="{49370F1A-49C7-4D43-B53A-DD6C3586150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6" name="Rectangle 55">
              <a:extLst>
                <a:ext uri="{FF2B5EF4-FFF2-40B4-BE49-F238E27FC236}">
                  <a16:creationId xmlns:a16="http://schemas.microsoft.com/office/drawing/2014/main" id="{BAE26289-D64A-4E85-BB47-202C87D5658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7" name="Rectangle 56">
              <a:extLst>
                <a:ext uri="{FF2B5EF4-FFF2-40B4-BE49-F238E27FC236}">
                  <a16:creationId xmlns:a16="http://schemas.microsoft.com/office/drawing/2014/main" id="{CAB7537F-6B27-4DD3-8044-F507050A5926}"/>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8" name="Rectangle 57">
              <a:extLst>
                <a:ext uri="{FF2B5EF4-FFF2-40B4-BE49-F238E27FC236}">
                  <a16:creationId xmlns:a16="http://schemas.microsoft.com/office/drawing/2014/main" id="{0E31B8C5-7327-4745-8F08-7F439DEF6E45}"/>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9" name="Rectangle 58">
              <a:extLst>
                <a:ext uri="{FF2B5EF4-FFF2-40B4-BE49-F238E27FC236}">
                  <a16:creationId xmlns:a16="http://schemas.microsoft.com/office/drawing/2014/main" id="{A2723562-09E5-417D-9DF0-9352B7A9878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0" name="Rectangle 59">
              <a:extLst>
                <a:ext uri="{FF2B5EF4-FFF2-40B4-BE49-F238E27FC236}">
                  <a16:creationId xmlns:a16="http://schemas.microsoft.com/office/drawing/2014/main" id="{0E1ECCA6-6028-4E2E-8124-575F0897ECF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1" name="Rectangle 60">
              <a:extLst>
                <a:ext uri="{FF2B5EF4-FFF2-40B4-BE49-F238E27FC236}">
                  <a16:creationId xmlns:a16="http://schemas.microsoft.com/office/drawing/2014/main" id="{C53856D4-E592-4BEB-95AF-5C034E1E07F0}"/>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2" name="Rectangle 61">
              <a:extLst>
                <a:ext uri="{FF2B5EF4-FFF2-40B4-BE49-F238E27FC236}">
                  <a16:creationId xmlns:a16="http://schemas.microsoft.com/office/drawing/2014/main" id="{69632FC7-54FE-4895-9F9F-89F19A015469}"/>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3" name="Rectangle 62">
              <a:extLst>
                <a:ext uri="{FF2B5EF4-FFF2-40B4-BE49-F238E27FC236}">
                  <a16:creationId xmlns:a16="http://schemas.microsoft.com/office/drawing/2014/main" id="{86836E4D-6717-4629-B812-A345AD1DAEB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4" name="Rectangle 63">
              <a:extLst>
                <a:ext uri="{FF2B5EF4-FFF2-40B4-BE49-F238E27FC236}">
                  <a16:creationId xmlns:a16="http://schemas.microsoft.com/office/drawing/2014/main" id="{78088F7B-FA88-46E5-B078-4D37F3AFEEF4}"/>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5" name="Rectangle 64">
              <a:extLst>
                <a:ext uri="{FF2B5EF4-FFF2-40B4-BE49-F238E27FC236}">
                  <a16:creationId xmlns:a16="http://schemas.microsoft.com/office/drawing/2014/main" id="{047E7CC5-E281-4ECF-9C89-68202E79539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6" name="Rectangle 65">
              <a:extLst>
                <a:ext uri="{FF2B5EF4-FFF2-40B4-BE49-F238E27FC236}">
                  <a16:creationId xmlns:a16="http://schemas.microsoft.com/office/drawing/2014/main" id="{0CD3031A-5C75-41A5-B161-C4CA60C274B9}"/>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7" name="Rectangle 66">
              <a:extLst>
                <a:ext uri="{FF2B5EF4-FFF2-40B4-BE49-F238E27FC236}">
                  <a16:creationId xmlns:a16="http://schemas.microsoft.com/office/drawing/2014/main" id="{6223D813-51B4-462F-8625-5D1909E9615F}"/>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68" name="Group 67">
            <a:extLst>
              <a:ext uri="{FF2B5EF4-FFF2-40B4-BE49-F238E27FC236}">
                <a16:creationId xmlns:a16="http://schemas.microsoft.com/office/drawing/2014/main" id="{16F51B5D-B5EC-4F42-80EF-23E316F3E097}"/>
              </a:ext>
            </a:extLst>
          </p:cNvPr>
          <p:cNvGrpSpPr/>
          <p:nvPr/>
        </p:nvGrpSpPr>
        <p:grpSpPr>
          <a:xfrm>
            <a:off x="9089196" y="7033397"/>
            <a:ext cx="1145426" cy="2005673"/>
            <a:chOff x="6156879" y="1263490"/>
            <a:chExt cx="2445841" cy="5564834"/>
          </a:xfrm>
          <a:solidFill>
            <a:srgbClr val="7F7F7F">
              <a:alpha val="60000"/>
            </a:srgbClr>
          </a:solidFill>
        </p:grpSpPr>
        <p:sp>
          <p:nvSpPr>
            <p:cNvPr id="69" name="Rectangle 68">
              <a:extLst>
                <a:ext uri="{FF2B5EF4-FFF2-40B4-BE49-F238E27FC236}">
                  <a16:creationId xmlns:a16="http://schemas.microsoft.com/office/drawing/2014/main" id="{9253FE3F-48BA-4D8F-AC00-C065B3E2D2E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0" name="Rectangle 69">
              <a:extLst>
                <a:ext uri="{FF2B5EF4-FFF2-40B4-BE49-F238E27FC236}">
                  <a16:creationId xmlns:a16="http://schemas.microsoft.com/office/drawing/2014/main" id="{7D995874-95BC-4DCC-88A0-690403ACA76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1" name="Rectangle 70">
              <a:extLst>
                <a:ext uri="{FF2B5EF4-FFF2-40B4-BE49-F238E27FC236}">
                  <a16:creationId xmlns:a16="http://schemas.microsoft.com/office/drawing/2014/main" id="{268F5D03-70DF-4C75-9B6C-7AD52E56ADA5}"/>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2" name="Rectangle 71">
              <a:extLst>
                <a:ext uri="{FF2B5EF4-FFF2-40B4-BE49-F238E27FC236}">
                  <a16:creationId xmlns:a16="http://schemas.microsoft.com/office/drawing/2014/main" id="{454B7A42-0DFC-420B-9537-4D075C53058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3" name="Rectangle 72">
              <a:extLst>
                <a:ext uri="{FF2B5EF4-FFF2-40B4-BE49-F238E27FC236}">
                  <a16:creationId xmlns:a16="http://schemas.microsoft.com/office/drawing/2014/main" id="{BE6F3109-FA3A-48F2-91B6-AF0FDD55075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4" name="Rectangle 73">
              <a:extLst>
                <a:ext uri="{FF2B5EF4-FFF2-40B4-BE49-F238E27FC236}">
                  <a16:creationId xmlns:a16="http://schemas.microsoft.com/office/drawing/2014/main" id="{AE87BD06-29F8-4FC5-A4D6-2DDAD4BC0F83}"/>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5" name="Rectangle 74">
              <a:extLst>
                <a:ext uri="{FF2B5EF4-FFF2-40B4-BE49-F238E27FC236}">
                  <a16:creationId xmlns:a16="http://schemas.microsoft.com/office/drawing/2014/main" id="{38D6A92A-FCB1-40D1-83B0-C26556E0E41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6" name="Rectangle 75">
              <a:extLst>
                <a:ext uri="{FF2B5EF4-FFF2-40B4-BE49-F238E27FC236}">
                  <a16:creationId xmlns:a16="http://schemas.microsoft.com/office/drawing/2014/main" id="{F0EBD988-4E7A-4FAC-A9BD-6481CED767F5}"/>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Rectangle 76">
              <a:extLst>
                <a:ext uri="{FF2B5EF4-FFF2-40B4-BE49-F238E27FC236}">
                  <a16:creationId xmlns:a16="http://schemas.microsoft.com/office/drawing/2014/main" id="{B4972687-0D6D-4D36-AAB2-E69C4C761C87}"/>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8" name="Rectangle 77">
              <a:extLst>
                <a:ext uri="{FF2B5EF4-FFF2-40B4-BE49-F238E27FC236}">
                  <a16:creationId xmlns:a16="http://schemas.microsoft.com/office/drawing/2014/main" id="{7ADCD93D-500C-4DB1-B17C-41177EB58C41}"/>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9" name="Rectangle 78">
              <a:extLst>
                <a:ext uri="{FF2B5EF4-FFF2-40B4-BE49-F238E27FC236}">
                  <a16:creationId xmlns:a16="http://schemas.microsoft.com/office/drawing/2014/main" id="{084CDBCF-9945-4813-946B-DF981804E42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0" name="Rectangle 79">
              <a:extLst>
                <a:ext uri="{FF2B5EF4-FFF2-40B4-BE49-F238E27FC236}">
                  <a16:creationId xmlns:a16="http://schemas.microsoft.com/office/drawing/2014/main" id="{703613AD-1283-4CCA-9403-54E26CBC354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1" name="Rectangle 80">
              <a:extLst>
                <a:ext uri="{FF2B5EF4-FFF2-40B4-BE49-F238E27FC236}">
                  <a16:creationId xmlns:a16="http://schemas.microsoft.com/office/drawing/2014/main" id="{F0F4992B-1109-49E5-B7C2-4709DB1A3CAB}"/>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2" name="Rectangle 81">
              <a:extLst>
                <a:ext uri="{FF2B5EF4-FFF2-40B4-BE49-F238E27FC236}">
                  <a16:creationId xmlns:a16="http://schemas.microsoft.com/office/drawing/2014/main" id="{DAD66E97-17D7-4DDB-A71B-F304E09EBEEC}"/>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3" name="Rectangle 82">
              <a:extLst>
                <a:ext uri="{FF2B5EF4-FFF2-40B4-BE49-F238E27FC236}">
                  <a16:creationId xmlns:a16="http://schemas.microsoft.com/office/drawing/2014/main" id="{AE434C5C-DE07-4967-811D-25AFBEDEBDC1}"/>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Rectangle 83">
              <a:extLst>
                <a:ext uri="{FF2B5EF4-FFF2-40B4-BE49-F238E27FC236}">
                  <a16:creationId xmlns:a16="http://schemas.microsoft.com/office/drawing/2014/main" id="{77C0CE85-033E-492D-AAA6-7367A8CFE736}"/>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85" name="Group 84">
            <a:extLst>
              <a:ext uri="{FF2B5EF4-FFF2-40B4-BE49-F238E27FC236}">
                <a16:creationId xmlns:a16="http://schemas.microsoft.com/office/drawing/2014/main" id="{5509D9D1-9D59-49BC-8A18-F323932CF354}"/>
              </a:ext>
            </a:extLst>
          </p:cNvPr>
          <p:cNvGrpSpPr/>
          <p:nvPr/>
        </p:nvGrpSpPr>
        <p:grpSpPr>
          <a:xfrm>
            <a:off x="8610072" y="6953597"/>
            <a:ext cx="736717" cy="1393703"/>
            <a:chOff x="6156878" y="1263490"/>
            <a:chExt cx="2445840" cy="5564834"/>
          </a:xfrm>
          <a:solidFill>
            <a:schemeClr val="tx1">
              <a:lumMod val="65000"/>
              <a:lumOff val="35000"/>
              <a:alpha val="60000"/>
            </a:schemeClr>
          </a:solidFill>
        </p:grpSpPr>
        <p:sp>
          <p:nvSpPr>
            <p:cNvPr id="86" name="Rectangle 85">
              <a:extLst>
                <a:ext uri="{FF2B5EF4-FFF2-40B4-BE49-F238E27FC236}">
                  <a16:creationId xmlns:a16="http://schemas.microsoft.com/office/drawing/2014/main" id="{49ECFADD-22F6-4D07-B130-99C903F753C1}"/>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7" name="Rectangle 86">
              <a:extLst>
                <a:ext uri="{FF2B5EF4-FFF2-40B4-BE49-F238E27FC236}">
                  <a16:creationId xmlns:a16="http://schemas.microsoft.com/office/drawing/2014/main" id="{6362C587-C5F7-4F79-B635-06980D87E4E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8" name="Rectangle 87">
              <a:extLst>
                <a:ext uri="{FF2B5EF4-FFF2-40B4-BE49-F238E27FC236}">
                  <a16:creationId xmlns:a16="http://schemas.microsoft.com/office/drawing/2014/main" id="{38E4BC26-C972-4034-BDF8-EA9C7C0713C7}"/>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Rectangle 88">
              <a:extLst>
                <a:ext uri="{FF2B5EF4-FFF2-40B4-BE49-F238E27FC236}">
                  <a16:creationId xmlns:a16="http://schemas.microsoft.com/office/drawing/2014/main" id="{AD199778-DB72-46AD-B4D2-BCF9594D4E47}"/>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0" name="Rectangle 89">
              <a:extLst>
                <a:ext uri="{FF2B5EF4-FFF2-40B4-BE49-F238E27FC236}">
                  <a16:creationId xmlns:a16="http://schemas.microsoft.com/office/drawing/2014/main" id="{B263BAE1-70D6-4A40-9127-5FDE8A494149}"/>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1" name="Rectangle 90">
              <a:extLst>
                <a:ext uri="{FF2B5EF4-FFF2-40B4-BE49-F238E27FC236}">
                  <a16:creationId xmlns:a16="http://schemas.microsoft.com/office/drawing/2014/main" id="{A82C0BE3-970F-4A0D-8D6A-AD70BCFD418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2" name="Rectangle 91">
              <a:extLst>
                <a:ext uri="{FF2B5EF4-FFF2-40B4-BE49-F238E27FC236}">
                  <a16:creationId xmlns:a16="http://schemas.microsoft.com/office/drawing/2014/main" id="{96AE0CD9-E15A-41DC-ABCE-67E10A3C6D48}"/>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3" name="Rectangle 92">
              <a:extLst>
                <a:ext uri="{FF2B5EF4-FFF2-40B4-BE49-F238E27FC236}">
                  <a16:creationId xmlns:a16="http://schemas.microsoft.com/office/drawing/2014/main" id="{E0858D92-D6C3-41D3-BBC7-378493D5E06C}"/>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4" name="Rectangle 93">
              <a:extLst>
                <a:ext uri="{FF2B5EF4-FFF2-40B4-BE49-F238E27FC236}">
                  <a16:creationId xmlns:a16="http://schemas.microsoft.com/office/drawing/2014/main" id="{7DB1D721-A31F-48A3-82F6-48FD66C3A76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7D86400F-66BC-4426-928C-F074DE6892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37DBB3B8-8C94-47AB-8D56-44A0A4BD44AE}"/>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C0BF68F7-A881-466B-906E-4C74A6670939}"/>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2C724232-38FD-46C5-AD8A-962C3B96A609}"/>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2BC652A6-EF92-4462-BF41-BC8B05AC59D3}"/>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B70D55ED-9FC8-426D-89D5-4FB4A752970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4BA8F0CB-FDBA-47CC-92FD-7DA52194E27E}"/>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112" name="Arrow: Chevron 111">
            <a:extLst>
              <a:ext uri="{FF2B5EF4-FFF2-40B4-BE49-F238E27FC236}">
                <a16:creationId xmlns:a16="http://schemas.microsoft.com/office/drawing/2014/main" id="{CBD5D77D-0206-47AB-9050-53A2ED85795D}"/>
              </a:ext>
            </a:extLst>
          </p:cNvPr>
          <p:cNvSpPr/>
          <p:nvPr/>
        </p:nvSpPr>
        <p:spPr>
          <a:xfrm rot="16200000" flipH="1" flipV="1">
            <a:off x="1020730" y="-7307653"/>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3" name="Arrow: Chevron 112">
            <a:extLst>
              <a:ext uri="{FF2B5EF4-FFF2-40B4-BE49-F238E27FC236}">
                <a16:creationId xmlns:a16="http://schemas.microsoft.com/office/drawing/2014/main" id="{10D25C0C-4CE7-4E89-B365-EA84E8DBD5D5}"/>
              </a:ext>
            </a:extLst>
          </p:cNvPr>
          <p:cNvSpPr/>
          <p:nvPr/>
        </p:nvSpPr>
        <p:spPr>
          <a:xfrm rot="16200000" flipH="1" flipV="1">
            <a:off x="4170972" y="-1865055"/>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4" name="Arrow: Chevron 113">
            <a:extLst>
              <a:ext uri="{FF2B5EF4-FFF2-40B4-BE49-F238E27FC236}">
                <a16:creationId xmlns:a16="http://schemas.microsoft.com/office/drawing/2014/main" id="{05D0ABB8-BCED-490C-A9ED-B0BA460BF444}"/>
              </a:ext>
            </a:extLst>
          </p:cNvPr>
          <p:cNvSpPr/>
          <p:nvPr/>
        </p:nvSpPr>
        <p:spPr>
          <a:xfrm rot="16200000" flipH="1" flipV="1">
            <a:off x="7034372" y="-7126613"/>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5" name="Arrow: Chevron 114">
            <a:extLst>
              <a:ext uri="{FF2B5EF4-FFF2-40B4-BE49-F238E27FC236}">
                <a16:creationId xmlns:a16="http://schemas.microsoft.com/office/drawing/2014/main" id="{1DA6508A-2C2C-4C29-9693-CA5CB918E11D}"/>
              </a:ext>
            </a:extLst>
          </p:cNvPr>
          <p:cNvSpPr/>
          <p:nvPr/>
        </p:nvSpPr>
        <p:spPr>
          <a:xfrm rot="16200000" flipH="1" flipV="1">
            <a:off x="5988115" y="-5465420"/>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6" name="Arrow: Chevron 115">
            <a:extLst>
              <a:ext uri="{FF2B5EF4-FFF2-40B4-BE49-F238E27FC236}">
                <a16:creationId xmlns:a16="http://schemas.microsoft.com/office/drawing/2014/main" id="{CFC83E76-7255-447B-A337-8566DAFF8109}"/>
              </a:ext>
            </a:extLst>
          </p:cNvPr>
          <p:cNvSpPr/>
          <p:nvPr/>
        </p:nvSpPr>
        <p:spPr>
          <a:xfrm rot="16200000" flipH="1" flipV="1">
            <a:off x="3461833" y="-10119045"/>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7" name="Arrow: Chevron 116">
            <a:extLst>
              <a:ext uri="{FF2B5EF4-FFF2-40B4-BE49-F238E27FC236}">
                <a16:creationId xmlns:a16="http://schemas.microsoft.com/office/drawing/2014/main" id="{7F68738C-E3D2-4668-8376-C56E74A88B02}"/>
              </a:ext>
            </a:extLst>
          </p:cNvPr>
          <p:cNvSpPr/>
          <p:nvPr/>
        </p:nvSpPr>
        <p:spPr>
          <a:xfrm rot="16200000" flipH="1" flipV="1">
            <a:off x="8773609" y="-3547458"/>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8" name="Arrow: Chevron 117">
            <a:extLst>
              <a:ext uri="{FF2B5EF4-FFF2-40B4-BE49-F238E27FC236}">
                <a16:creationId xmlns:a16="http://schemas.microsoft.com/office/drawing/2014/main" id="{502E847A-6CB0-4AC6-85CA-997EEF4E8342}"/>
              </a:ext>
            </a:extLst>
          </p:cNvPr>
          <p:cNvSpPr/>
          <p:nvPr/>
        </p:nvSpPr>
        <p:spPr>
          <a:xfrm rot="16200000" flipH="1" flipV="1">
            <a:off x="9241734" y="-9057323"/>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19" name="Arrow: Chevron 118">
            <a:extLst>
              <a:ext uri="{FF2B5EF4-FFF2-40B4-BE49-F238E27FC236}">
                <a16:creationId xmlns:a16="http://schemas.microsoft.com/office/drawing/2014/main" id="{11C5ED59-894A-4A13-AB01-4E50AE172BF9}"/>
              </a:ext>
            </a:extLst>
          </p:cNvPr>
          <p:cNvSpPr/>
          <p:nvPr/>
        </p:nvSpPr>
        <p:spPr>
          <a:xfrm rot="16200000" flipH="1" flipV="1">
            <a:off x="10917341" y="-5497865"/>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104" name="!!vuong 1">
            <a:extLst>
              <a:ext uri="{FF2B5EF4-FFF2-40B4-BE49-F238E27FC236}">
                <a16:creationId xmlns:a16="http://schemas.microsoft.com/office/drawing/2014/main" id="{67A6BD7E-5D75-45F5-88D1-B033C3F83325}"/>
              </a:ext>
            </a:extLst>
          </p:cNvPr>
          <p:cNvSpPr/>
          <p:nvPr/>
        </p:nvSpPr>
        <p:spPr>
          <a:xfrm rot="10800000">
            <a:off x="258159" y="143627"/>
            <a:ext cx="3613209" cy="522445"/>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TextBox 104">
            <a:extLst>
              <a:ext uri="{FF2B5EF4-FFF2-40B4-BE49-F238E27FC236}">
                <a16:creationId xmlns:a16="http://schemas.microsoft.com/office/drawing/2014/main" id="{750B4E1C-B3CC-4AC6-883F-18534E516C02}"/>
              </a:ext>
            </a:extLst>
          </p:cNvPr>
          <p:cNvSpPr txBox="1"/>
          <p:nvPr/>
        </p:nvSpPr>
        <p:spPr>
          <a:xfrm>
            <a:off x="19186" y="93929"/>
            <a:ext cx="4190015" cy="572144"/>
          </a:xfrm>
          <a:prstGeom prst="rect">
            <a:avLst/>
          </a:prstGeom>
          <a:noFill/>
        </p:spPr>
        <p:txBody>
          <a:bodyPr wrap="square">
            <a:spAutoFit/>
          </a:bodyPr>
          <a:lstStyle/>
          <a:p>
            <a:pPr lvl="0" algn="ctr">
              <a:lnSpc>
                <a:spcPct val="120000"/>
              </a:lnSpc>
              <a:spcBef>
                <a:spcPts val="600"/>
              </a:spcBef>
              <a:spcAft>
                <a:spcPts val="600"/>
              </a:spcAft>
            </a:pPr>
            <a:r>
              <a:rPr lang="en-US" sz="2800" b="1" dirty="0">
                <a:effectLst/>
                <a:latin typeface="Calibri" panose="020F0502020204030204" pitchFamily="34" charset="0"/>
                <a:ea typeface="Calibri" panose="020F0502020204030204" pitchFamily="34" charset="0"/>
                <a:cs typeface="Arial" panose="020B0604020202020204" pitchFamily="34" charset="0"/>
              </a:rPr>
              <a:t>What is </a:t>
            </a:r>
            <a:r>
              <a:rPr lang="en-US" sz="2800" b="1" dirty="0">
                <a:solidFill>
                  <a:srgbClr val="019299"/>
                </a:solidFill>
                <a:effectLst/>
                <a:latin typeface="Calibri" panose="020F0502020204030204" pitchFamily="34" charset="0"/>
                <a:ea typeface="Calibri" panose="020F0502020204030204" pitchFamily="34" charset="0"/>
                <a:cs typeface="Arial" panose="020B0604020202020204" pitchFamily="34" charset="0"/>
              </a:rPr>
              <a:t>RFM</a:t>
            </a:r>
            <a:r>
              <a:rPr lang="en-US" sz="2800" b="1" dirty="0">
                <a:effectLst/>
                <a:latin typeface="Calibri" panose="020F0502020204030204" pitchFamily="34" charset="0"/>
                <a:ea typeface="Calibri" panose="020F0502020204030204" pitchFamily="34" charset="0"/>
                <a:cs typeface="Arial" panose="020B0604020202020204" pitchFamily="34" charset="0"/>
              </a:rPr>
              <a:t> analysis?</a:t>
            </a:r>
            <a:endParaRPr lang="vi-VN" sz="3600" b="1" dirty="0"/>
          </a:p>
        </p:txBody>
      </p:sp>
      <p:sp>
        <p:nvSpPr>
          <p:cNvPr id="102" name="!!vuong 1a">
            <a:extLst>
              <a:ext uri="{FF2B5EF4-FFF2-40B4-BE49-F238E27FC236}">
                <a16:creationId xmlns:a16="http://schemas.microsoft.com/office/drawing/2014/main" id="{35D49779-1F96-4739-A78E-7D4593507454}"/>
              </a:ext>
            </a:extLst>
          </p:cNvPr>
          <p:cNvSpPr/>
          <p:nvPr/>
        </p:nvSpPr>
        <p:spPr>
          <a:xfrm rot="10800000">
            <a:off x="810470" y="-1501018"/>
            <a:ext cx="10619908" cy="1393703"/>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6" name="Hình ảnh 5" descr="Ảnh có chứa văn bản, giày dép, phim hoạt hình&#10;&#10;Mô tả được tạo tự động">
            <a:extLst>
              <a:ext uri="{FF2B5EF4-FFF2-40B4-BE49-F238E27FC236}">
                <a16:creationId xmlns:a16="http://schemas.microsoft.com/office/drawing/2014/main" id="{DA5A45EC-2923-D44B-63D5-79D9953E5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33" y="2256322"/>
            <a:ext cx="3972174" cy="2541103"/>
          </a:xfrm>
          <a:prstGeom prst="rect">
            <a:avLst/>
          </a:prstGeom>
        </p:spPr>
      </p:pic>
    </p:spTree>
    <p:extLst>
      <p:ext uri="{BB962C8B-B14F-4D97-AF65-F5344CB8AC3E}">
        <p14:creationId xmlns:p14="http://schemas.microsoft.com/office/powerpoint/2010/main" val="146222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vuong 3">
            <a:extLst>
              <a:ext uri="{FF2B5EF4-FFF2-40B4-BE49-F238E27FC236}">
                <a16:creationId xmlns:a16="http://schemas.microsoft.com/office/drawing/2014/main" id="{B97DDD12-ED2A-418E-A3C0-CA20E363451D}"/>
              </a:ext>
            </a:extLst>
          </p:cNvPr>
          <p:cNvSpPr/>
          <p:nvPr/>
        </p:nvSpPr>
        <p:spPr>
          <a:xfrm rot="16200000">
            <a:off x="3169285" y="-2483488"/>
            <a:ext cx="5834377" cy="11715752"/>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559933" y="1289285"/>
            <a:ext cx="11115674" cy="4456560"/>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749249" y="566423"/>
            <a:ext cx="6247687" cy="503599"/>
          </a:xfrm>
          <a:prstGeom prst="rect">
            <a:avLst/>
          </a:prstGeom>
          <a:noFill/>
        </p:spPr>
        <p:txBody>
          <a:bodyPr wrap="square">
            <a:spAutoFit/>
          </a:bodyPr>
          <a:lstStyle/>
          <a:p>
            <a:pPr lvl="0" algn="ctr">
              <a:lnSpc>
                <a:spcPct val="120000"/>
              </a:lnSpc>
              <a:spcBef>
                <a:spcPts val="600"/>
              </a:spcBef>
              <a:spcAft>
                <a:spcPts val="600"/>
              </a:spcAft>
            </a:pP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What is</a:t>
            </a:r>
            <a:r>
              <a:rPr lang="en-US" sz="2400" b="1" dirty="0">
                <a:solidFill>
                  <a:srgbClr val="019299"/>
                </a:solidFill>
                <a:effectLst/>
                <a:latin typeface="Calibri" panose="020F0502020204030204" pitchFamily="34" charset="0"/>
                <a:ea typeface="Calibri" panose="020F0502020204030204" pitchFamily="34" charset="0"/>
                <a:cs typeface="Arial" panose="020B0604020202020204" pitchFamily="34" charset="0"/>
              </a:rPr>
              <a:t> RFM </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analysis?</a:t>
            </a:r>
            <a:endParaRPr lang="vi-VN" sz="3200" b="1" dirty="0">
              <a:solidFill>
                <a:schemeClr val="bg1"/>
              </a:solidFill>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872330" y="1232400"/>
            <a:ext cx="10692937" cy="4278094"/>
          </a:xfrm>
          <a:prstGeom prst="rect">
            <a:avLst/>
          </a:prstGeom>
          <a:noFill/>
        </p:spPr>
        <p:txBody>
          <a:bodyPr wrap="square">
            <a:spAutoFit/>
          </a:bodyPr>
          <a:lstStyle/>
          <a:p>
            <a:endParaRPr lang="en-US"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a:solidFill>
                  <a:srgbClr val="019299"/>
                </a:solidFill>
                <a:effectLst/>
                <a:latin typeface="Times New Roman" panose="02020603050405020304" pitchFamily="18" charset="0"/>
                <a:cs typeface="Times New Roman" panose="02020603050405020304" pitchFamily="18" charset="0"/>
              </a:rPr>
              <a:t>Three key elements in RFM analysis: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Recency (R): This is a factor related to the most recent time a customer has conducted a transaction or interacted with a business. It is typically measured in terms of the number of days or months since the last transaction. A customer with low Recency (meaning they recently conducted a transaction) is often considered a more potential customer for continued interaction or shopping.</a:t>
            </a:r>
          </a:p>
          <a:p>
            <a:pPr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Frequency (F): This factor assesses the frequency at which a customer conducts transactions or interacts with a business within a specific time frame. It can be calculated by the number of purchases or interactions within that time period. Customers with a high Frequency are usually loyal and valuable to the business.</a:t>
            </a:r>
          </a:p>
          <a:p>
            <a:pPr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Monetary (M): This factor measures the total value that a customer has spent within a specific time frame. It includes the total value of purchases or other transactions that the customer has made. Customers with high Monetary value often contribute significant revenue to the business.</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p:txBody>
      </p:sp>
      <p:sp>
        <p:nvSpPr>
          <p:cNvPr id="26" name="Arrow: Chevron 25">
            <a:extLst>
              <a:ext uri="{FF2B5EF4-FFF2-40B4-BE49-F238E27FC236}">
                <a16:creationId xmlns:a16="http://schemas.microsoft.com/office/drawing/2014/main" id="{0CBAE29D-BF14-4901-8579-A8DCC44990FB}"/>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7" name="Arrow: Chevron 26">
            <a:extLst>
              <a:ext uri="{FF2B5EF4-FFF2-40B4-BE49-F238E27FC236}">
                <a16:creationId xmlns:a16="http://schemas.microsoft.com/office/drawing/2014/main" id="{041B334A-5903-43DA-9A69-C7C573D80797}"/>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8" name="Arrow: Chevron 27">
            <a:extLst>
              <a:ext uri="{FF2B5EF4-FFF2-40B4-BE49-F238E27FC236}">
                <a16:creationId xmlns:a16="http://schemas.microsoft.com/office/drawing/2014/main" id="{9DF3849D-9D2F-43FE-8DA4-F3CCAE14C6F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9" name="Arrow: Chevron 28">
            <a:extLst>
              <a:ext uri="{FF2B5EF4-FFF2-40B4-BE49-F238E27FC236}">
                <a16:creationId xmlns:a16="http://schemas.microsoft.com/office/drawing/2014/main" id="{460A561E-34E2-4E11-89DF-025496D227D2}"/>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0" name="Arrow: Chevron 29">
            <a:extLst>
              <a:ext uri="{FF2B5EF4-FFF2-40B4-BE49-F238E27FC236}">
                <a16:creationId xmlns:a16="http://schemas.microsoft.com/office/drawing/2014/main" id="{EEC7DDF6-FCDC-4952-8C86-6F48B24DAAC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1" name="Arrow: Chevron 30">
            <a:extLst>
              <a:ext uri="{FF2B5EF4-FFF2-40B4-BE49-F238E27FC236}">
                <a16:creationId xmlns:a16="http://schemas.microsoft.com/office/drawing/2014/main" id="{FE2C4473-A4C9-46E4-B81D-6A810AA22DA3}"/>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2" name="Arrow: Chevron 31">
            <a:extLst>
              <a:ext uri="{FF2B5EF4-FFF2-40B4-BE49-F238E27FC236}">
                <a16:creationId xmlns:a16="http://schemas.microsoft.com/office/drawing/2014/main" id="{42CBF3B8-E1E2-47B3-8EC3-1EE3C183908F}"/>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3" name="Arrow: Chevron 32">
            <a:extLst>
              <a:ext uri="{FF2B5EF4-FFF2-40B4-BE49-F238E27FC236}">
                <a16:creationId xmlns:a16="http://schemas.microsoft.com/office/drawing/2014/main" id="{6B9162EE-41B9-4E33-9901-6DD5C06F2CBA}"/>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3" name="!!Rectangle 22">
            <a:extLst>
              <a:ext uri="{FF2B5EF4-FFF2-40B4-BE49-F238E27FC236}">
                <a16:creationId xmlns:a16="http://schemas.microsoft.com/office/drawing/2014/main" id="{F7286FF2-5DF3-49E8-9F78-184EB7BC5542}"/>
              </a:ext>
            </a:extLst>
          </p:cNvPr>
          <p:cNvSpPr/>
          <p:nvPr/>
        </p:nvSpPr>
        <p:spPr>
          <a:xfrm rot="16200000">
            <a:off x="8510903" y="18317807"/>
            <a:ext cx="3467121"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Rectangle 21">
            <a:extLst>
              <a:ext uri="{FF2B5EF4-FFF2-40B4-BE49-F238E27FC236}">
                <a16:creationId xmlns:a16="http://schemas.microsoft.com/office/drawing/2014/main" id="{F128616B-B402-47B1-B20C-1758BB2EFEE4}"/>
              </a:ext>
            </a:extLst>
          </p:cNvPr>
          <p:cNvSpPr/>
          <p:nvPr/>
        </p:nvSpPr>
        <p:spPr>
          <a:xfrm rot="16200000">
            <a:off x="5746880" y="1448745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 name="!!Rectangle 20">
            <a:extLst>
              <a:ext uri="{FF2B5EF4-FFF2-40B4-BE49-F238E27FC236}">
                <a16:creationId xmlns:a16="http://schemas.microsoft.com/office/drawing/2014/main" id="{F4E61382-F760-422E-8E02-AFEE686EA5D6}"/>
              </a:ext>
            </a:extLst>
          </p:cNvPr>
          <p:cNvSpPr/>
          <p:nvPr/>
        </p:nvSpPr>
        <p:spPr>
          <a:xfrm rot="16200000">
            <a:off x="-21471" y="7508419"/>
            <a:ext cx="3465630"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Rectangle 43">
            <a:extLst>
              <a:ext uri="{FF2B5EF4-FFF2-40B4-BE49-F238E27FC236}">
                <a16:creationId xmlns:a16="http://schemas.microsoft.com/office/drawing/2014/main" id="{49360A21-1307-4115-B7A0-D7E501107186}"/>
              </a:ext>
            </a:extLst>
          </p:cNvPr>
          <p:cNvSpPr/>
          <p:nvPr/>
        </p:nvSpPr>
        <p:spPr>
          <a:xfrm rot="16200000">
            <a:off x="2948980" y="1103091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Tree>
    <p:extLst>
      <p:ext uri="{BB962C8B-B14F-4D97-AF65-F5344CB8AC3E}">
        <p14:creationId xmlns:p14="http://schemas.microsoft.com/office/powerpoint/2010/main" val="131983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vuong 3">
            <a:extLst>
              <a:ext uri="{FF2B5EF4-FFF2-40B4-BE49-F238E27FC236}">
                <a16:creationId xmlns:a16="http://schemas.microsoft.com/office/drawing/2014/main" id="{B97DDD12-ED2A-418E-A3C0-CA20E363451D}"/>
              </a:ext>
            </a:extLst>
          </p:cNvPr>
          <p:cNvSpPr/>
          <p:nvPr/>
        </p:nvSpPr>
        <p:spPr>
          <a:xfrm rot="16200000">
            <a:off x="3031546" y="-2345749"/>
            <a:ext cx="6109855" cy="11715752"/>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a:off x="516393" y="930242"/>
            <a:ext cx="11226922" cy="5413169"/>
          </a:xfrm>
          <a:prstGeom prst="rect">
            <a:avLst/>
          </a:prstGeom>
          <a:solidFill>
            <a:schemeClr val="bg1">
              <a:lumMod val="85000"/>
            </a:schemeClr>
          </a:solidFill>
          <a:ln w="38100">
            <a:solidFill>
              <a:schemeClr val="bg1"/>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2" name="!!vuong 0">
            <a:extLst>
              <a:ext uri="{FF2B5EF4-FFF2-40B4-BE49-F238E27FC236}">
                <a16:creationId xmlns:a16="http://schemas.microsoft.com/office/drawing/2014/main" id="{24B0F566-93EF-4D3A-94C7-AD90EF3D77EE}"/>
              </a:ext>
            </a:extLst>
          </p:cNvPr>
          <p:cNvSpPr/>
          <p:nvPr/>
        </p:nvSpPr>
        <p:spPr>
          <a:xfrm>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687338" y="409902"/>
            <a:ext cx="4048329" cy="503599"/>
          </a:xfrm>
          <a:prstGeom prst="rect">
            <a:avLst/>
          </a:prstGeom>
          <a:noFill/>
        </p:spPr>
        <p:txBody>
          <a:bodyPr wrap="square">
            <a:spAutoFit/>
          </a:bodyPr>
          <a:lstStyle/>
          <a:p>
            <a:pPr lvl="0" algn="ctr">
              <a:lnSpc>
                <a:spcPct val="120000"/>
              </a:lnSpc>
              <a:spcBef>
                <a:spcPts val="600"/>
              </a:spcBef>
              <a:spcAft>
                <a:spcPts val="600"/>
              </a:spcAft>
            </a:pPr>
            <a:r>
              <a:rPr lang="en-US" sz="2400" b="1"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Ví</a:t>
            </a:r>
            <a:r>
              <a:rPr lang="en-US" sz="2400" b="1" dirty="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rgbClr val="FFFF00"/>
                </a:solidFill>
                <a:effectLst/>
                <a:latin typeface="Calibri" panose="020F0502020204030204" pitchFamily="34" charset="0"/>
                <a:ea typeface="Calibri" panose="020F0502020204030204" pitchFamily="34" charset="0"/>
                <a:cs typeface="Arial" panose="020B0604020202020204" pitchFamily="34" charset="0"/>
              </a:rPr>
              <a:t>Dụ</a:t>
            </a:r>
            <a:endParaRPr lang="vi-VN" sz="3200" b="1" dirty="0">
              <a:solidFill>
                <a:srgbClr val="FFFF00"/>
              </a:solidFill>
            </a:endParaRPr>
          </a:p>
        </p:txBody>
      </p:sp>
      <p:sp>
        <p:nvSpPr>
          <p:cNvPr id="19" name="TextBox 18">
            <a:extLst>
              <a:ext uri="{FF2B5EF4-FFF2-40B4-BE49-F238E27FC236}">
                <a16:creationId xmlns:a16="http://schemas.microsoft.com/office/drawing/2014/main" id="{C9A8C707-AF8C-4419-97E5-B95184755F48}"/>
              </a:ext>
            </a:extLst>
          </p:cNvPr>
          <p:cNvSpPr txBox="1"/>
          <p:nvPr/>
        </p:nvSpPr>
        <p:spPr>
          <a:xfrm>
            <a:off x="448685" y="1037731"/>
            <a:ext cx="11116582" cy="670440"/>
          </a:xfrm>
          <a:prstGeom prst="rect">
            <a:avLst/>
          </a:prstGeom>
          <a:noFill/>
        </p:spPr>
        <p:txBody>
          <a:bodyPr wrap="square">
            <a:spAutoFit/>
          </a:bodyPr>
          <a:lstStyle/>
          <a:p>
            <a:pPr marL="742950" marR="0" indent="-285750">
              <a:lnSpc>
                <a:spcPct val="107000"/>
              </a:lnSpc>
              <a:spcBef>
                <a:spcPts val="0"/>
              </a:spcBef>
              <a:spcAft>
                <a:spcPts val="800"/>
              </a:spcAft>
              <a:buFont typeface="Wingdings" panose="05000000000000000000" pitchFamily="2" charset="2"/>
              <a:buChar char="Ø"/>
            </a:pPr>
            <a:r>
              <a:rPr lang="en-US" kern="100" dirty="0">
                <a:latin typeface="Times New Roman" panose="02020603050405020304" pitchFamily="18" charset="0"/>
                <a:ea typeface="Calibri" panose="020F0502020204030204" pitchFamily="34" charset="0"/>
                <a:cs typeface="Arial" panose="020B0604020202020204" pitchFamily="34" charset="0"/>
              </a:rPr>
              <a:t>Let's say you're the manager of an online store that sells clothes. You perform an </a:t>
            </a:r>
            <a:r>
              <a:rPr lang="en-US" kern="100" dirty="0">
                <a:solidFill>
                  <a:srgbClr val="019299"/>
                </a:solidFill>
                <a:latin typeface="Times New Roman" panose="02020603050405020304" pitchFamily="18" charset="0"/>
                <a:ea typeface="Calibri" panose="020F0502020204030204" pitchFamily="34" charset="0"/>
                <a:cs typeface="Arial" panose="020B0604020202020204" pitchFamily="34" charset="0"/>
              </a:rPr>
              <a:t>RFM</a:t>
            </a:r>
            <a:r>
              <a:rPr lang="en-US" kern="100" dirty="0">
                <a:latin typeface="Times New Roman" panose="02020603050405020304" pitchFamily="18" charset="0"/>
                <a:ea typeface="Calibri" panose="020F0502020204030204" pitchFamily="34" charset="0"/>
                <a:cs typeface="Arial" panose="020B0604020202020204" pitchFamily="34" charset="0"/>
              </a:rPr>
              <a:t> analysis for your database. You can then categorize customers as follows:</a:t>
            </a:r>
            <a:endParaRPr lang="vi-VN"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6" name="Arrow: Chevron 25">
            <a:extLst>
              <a:ext uri="{FF2B5EF4-FFF2-40B4-BE49-F238E27FC236}">
                <a16:creationId xmlns:a16="http://schemas.microsoft.com/office/drawing/2014/main" id="{0CBAE29D-BF14-4901-8579-A8DCC44990FB}"/>
              </a:ext>
            </a:extLst>
          </p:cNvPr>
          <p:cNvSpPr/>
          <p:nvPr/>
        </p:nvSpPr>
        <p:spPr>
          <a:xfrm rot="5400000" flipH="1">
            <a:off x="956998" y="9869441"/>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7" name="Arrow: Chevron 26">
            <a:extLst>
              <a:ext uri="{FF2B5EF4-FFF2-40B4-BE49-F238E27FC236}">
                <a16:creationId xmlns:a16="http://schemas.microsoft.com/office/drawing/2014/main" id="{041B334A-5903-43DA-9A69-C7C573D80797}"/>
              </a:ext>
            </a:extLst>
          </p:cNvPr>
          <p:cNvSpPr/>
          <p:nvPr/>
        </p:nvSpPr>
        <p:spPr>
          <a:xfrm rot="5400000" flipH="1">
            <a:off x="4107240" y="1531203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8" name="Arrow: Chevron 27">
            <a:extLst>
              <a:ext uri="{FF2B5EF4-FFF2-40B4-BE49-F238E27FC236}">
                <a16:creationId xmlns:a16="http://schemas.microsoft.com/office/drawing/2014/main" id="{9DF3849D-9D2F-43FE-8DA4-F3CCAE14C6F6}"/>
              </a:ext>
            </a:extLst>
          </p:cNvPr>
          <p:cNvSpPr/>
          <p:nvPr/>
        </p:nvSpPr>
        <p:spPr>
          <a:xfrm rot="5400000" flipH="1">
            <a:off x="6970640" y="10050481"/>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9" name="Arrow: Chevron 28">
            <a:extLst>
              <a:ext uri="{FF2B5EF4-FFF2-40B4-BE49-F238E27FC236}">
                <a16:creationId xmlns:a16="http://schemas.microsoft.com/office/drawing/2014/main" id="{460A561E-34E2-4E11-89DF-025496D227D2}"/>
              </a:ext>
            </a:extLst>
          </p:cNvPr>
          <p:cNvSpPr/>
          <p:nvPr/>
        </p:nvSpPr>
        <p:spPr>
          <a:xfrm rot="5400000" flipH="1">
            <a:off x="5924383" y="11711674"/>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0" name="Arrow: Chevron 29">
            <a:extLst>
              <a:ext uri="{FF2B5EF4-FFF2-40B4-BE49-F238E27FC236}">
                <a16:creationId xmlns:a16="http://schemas.microsoft.com/office/drawing/2014/main" id="{EEC7DDF6-FCDC-4952-8C86-6F48B24DAACF}"/>
              </a:ext>
            </a:extLst>
          </p:cNvPr>
          <p:cNvSpPr/>
          <p:nvPr/>
        </p:nvSpPr>
        <p:spPr>
          <a:xfrm rot="5400000" flipH="1">
            <a:off x="3398101" y="7058049"/>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1" name="Arrow: Chevron 30">
            <a:extLst>
              <a:ext uri="{FF2B5EF4-FFF2-40B4-BE49-F238E27FC236}">
                <a16:creationId xmlns:a16="http://schemas.microsoft.com/office/drawing/2014/main" id="{FE2C4473-A4C9-46E4-B81D-6A810AA22DA3}"/>
              </a:ext>
            </a:extLst>
          </p:cNvPr>
          <p:cNvSpPr/>
          <p:nvPr/>
        </p:nvSpPr>
        <p:spPr>
          <a:xfrm rot="5400000" flipH="1">
            <a:off x="8709877" y="13629636"/>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2" name="Arrow: Chevron 31">
            <a:extLst>
              <a:ext uri="{FF2B5EF4-FFF2-40B4-BE49-F238E27FC236}">
                <a16:creationId xmlns:a16="http://schemas.microsoft.com/office/drawing/2014/main" id="{42CBF3B8-E1E2-47B3-8EC3-1EE3C183908F}"/>
              </a:ext>
            </a:extLst>
          </p:cNvPr>
          <p:cNvSpPr/>
          <p:nvPr/>
        </p:nvSpPr>
        <p:spPr>
          <a:xfrm rot="5400000" flipH="1">
            <a:off x="9178002" y="8119771"/>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33" name="Arrow: Chevron 32">
            <a:extLst>
              <a:ext uri="{FF2B5EF4-FFF2-40B4-BE49-F238E27FC236}">
                <a16:creationId xmlns:a16="http://schemas.microsoft.com/office/drawing/2014/main" id="{6B9162EE-41B9-4E33-9901-6DD5C06F2CBA}"/>
              </a:ext>
            </a:extLst>
          </p:cNvPr>
          <p:cNvSpPr/>
          <p:nvPr/>
        </p:nvSpPr>
        <p:spPr>
          <a:xfrm rot="5400000" flipH="1">
            <a:off x="10853609" y="11679229"/>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23" name="!!Rectangle 22">
            <a:extLst>
              <a:ext uri="{FF2B5EF4-FFF2-40B4-BE49-F238E27FC236}">
                <a16:creationId xmlns:a16="http://schemas.microsoft.com/office/drawing/2014/main" id="{F7286FF2-5DF3-49E8-9F78-184EB7BC5542}"/>
              </a:ext>
            </a:extLst>
          </p:cNvPr>
          <p:cNvSpPr/>
          <p:nvPr/>
        </p:nvSpPr>
        <p:spPr>
          <a:xfrm rot="16200000">
            <a:off x="8510903" y="18317807"/>
            <a:ext cx="3467121"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Rectangle 21">
            <a:extLst>
              <a:ext uri="{FF2B5EF4-FFF2-40B4-BE49-F238E27FC236}">
                <a16:creationId xmlns:a16="http://schemas.microsoft.com/office/drawing/2014/main" id="{F128616B-B402-47B1-B20C-1758BB2EFEE4}"/>
              </a:ext>
            </a:extLst>
          </p:cNvPr>
          <p:cNvSpPr/>
          <p:nvPr/>
        </p:nvSpPr>
        <p:spPr>
          <a:xfrm rot="16200000">
            <a:off x="5746880" y="1448745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5" name="!!Rectangle 20">
            <a:extLst>
              <a:ext uri="{FF2B5EF4-FFF2-40B4-BE49-F238E27FC236}">
                <a16:creationId xmlns:a16="http://schemas.microsoft.com/office/drawing/2014/main" id="{F4E61382-F760-422E-8E02-AFEE686EA5D6}"/>
              </a:ext>
            </a:extLst>
          </p:cNvPr>
          <p:cNvSpPr/>
          <p:nvPr/>
        </p:nvSpPr>
        <p:spPr>
          <a:xfrm rot="16200000">
            <a:off x="-21471" y="7508419"/>
            <a:ext cx="3465630"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Rectangle 43">
            <a:extLst>
              <a:ext uri="{FF2B5EF4-FFF2-40B4-BE49-F238E27FC236}">
                <a16:creationId xmlns:a16="http://schemas.microsoft.com/office/drawing/2014/main" id="{49360A21-1307-4115-B7A0-D7E501107186}"/>
              </a:ext>
            </a:extLst>
          </p:cNvPr>
          <p:cNvSpPr/>
          <p:nvPr/>
        </p:nvSpPr>
        <p:spPr>
          <a:xfrm rot="16200000">
            <a:off x="2948980" y="11030917"/>
            <a:ext cx="3465629" cy="2641606"/>
          </a:xfrm>
          <a:prstGeom prst="rect">
            <a:avLst/>
          </a:prstGeom>
          <a:solidFill>
            <a:srgbClr val="7F7F7F">
              <a:alpha val="34902"/>
            </a:srgbClr>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 name="TextBox 18">
            <a:extLst>
              <a:ext uri="{FF2B5EF4-FFF2-40B4-BE49-F238E27FC236}">
                <a16:creationId xmlns:a16="http://schemas.microsoft.com/office/drawing/2014/main" id="{28EA7E00-0E7E-BD04-A62B-6C7D1FB8D6EB}"/>
              </a:ext>
            </a:extLst>
          </p:cNvPr>
          <p:cNvSpPr txBox="1"/>
          <p:nvPr/>
        </p:nvSpPr>
        <p:spPr>
          <a:xfrm>
            <a:off x="946457" y="2012661"/>
            <a:ext cx="3211642" cy="1855893"/>
          </a:xfrm>
          <a:prstGeom prst="rect">
            <a:avLst/>
          </a:prstGeom>
          <a:noFill/>
        </p:spPr>
        <p:txBody>
          <a:bodyPr wrap="square">
            <a:spAutoFit/>
          </a:bodyPr>
          <a:lstStyle/>
          <a:p>
            <a:pPr marL="457200" marR="0">
              <a:lnSpc>
                <a:spcPct val="107000"/>
              </a:lnSpc>
              <a:spcBef>
                <a:spcPts val="0"/>
              </a:spcBef>
              <a:spcAft>
                <a:spcPts val="0"/>
              </a:spcAft>
            </a:pPr>
            <a:r>
              <a:rPr lang="en-US" b="1" kern="100" dirty="0">
                <a:solidFill>
                  <a:srgbClr val="019299"/>
                </a:solidFill>
                <a:latin typeface="Times New Roman" panose="02020603050405020304" pitchFamily="18" charset="0"/>
                <a:ea typeface="Calibri" panose="020F0502020204030204" pitchFamily="34" charset="0"/>
                <a:cs typeface="Arial" panose="020B0604020202020204" pitchFamily="34" charset="0"/>
              </a:rPr>
              <a:t>Customer A:
</a:t>
            </a:r>
            <a:r>
              <a:rPr lang="en-US" b="1" kern="100" dirty="0">
                <a:latin typeface="Times New Roman" panose="02020603050405020304" pitchFamily="18" charset="0"/>
                <a:ea typeface="Calibri" panose="020F0502020204030204" pitchFamily="34" charset="0"/>
                <a:cs typeface="Arial" panose="020B0604020202020204" pitchFamily="34" charset="0"/>
              </a:rPr>
              <a:t>Recency: 10 days
Frequency: 5 purchases a month
Monetary: $500
=&gt; This is a VIP client.</a:t>
            </a:r>
            <a:endParaRPr lang="vi-VN"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18">
            <a:extLst>
              <a:ext uri="{FF2B5EF4-FFF2-40B4-BE49-F238E27FC236}">
                <a16:creationId xmlns:a16="http://schemas.microsoft.com/office/drawing/2014/main" id="{EDDD4F02-BF7F-B668-D8EC-7F20EB7F013A}"/>
              </a:ext>
            </a:extLst>
          </p:cNvPr>
          <p:cNvSpPr txBox="1"/>
          <p:nvPr/>
        </p:nvSpPr>
        <p:spPr>
          <a:xfrm>
            <a:off x="4914348" y="2061819"/>
            <a:ext cx="6650919" cy="1855893"/>
          </a:xfrm>
          <a:prstGeom prst="rect">
            <a:avLst/>
          </a:prstGeom>
          <a:noFill/>
        </p:spPr>
        <p:txBody>
          <a:bodyPr wrap="square">
            <a:spAutoFit/>
          </a:bodyPr>
          <a:lstStyle/>
          <a:p>
            <a:pPr marL="457200" marR="0">
              <a:lnSpc>
                <a:spcPct val="107000"/>
              </a:lnSpc>
              <a:spcBef>
                <a:spcPts val="0"/>
              </a:spcBef>
              <a:spcAft>
                <a:spcPts val="0"/>
              </a:spcAft>
            </a:pPr>
            <a:r>
              <a:rPr lang="en-US" b="1" kern="100" dirty="0">
                <a:solidFill>
                  <a:srgbClr val="019299"/>
                </a:solidFill>
                <a:latin typeface="Times New Roman" panose="02020603050405020304" pitchFamily="18" charset="0"/>
                <a:ea typeface="Calibri" panose="020F0502020204030204" pitchFamily="34" charset="0"/>
                <a:cs typeface="Arial" panose="020B0604020202020204" pitchFamily="34" charset="0"/>
              </a:rPr>
              <a:t>Customer B:
</a:t>
            </a:r>
            <a:r>
              <a:rPr lang="en-US" b="1" kern="100" dirty="0">
                <a:latin typeface="Times New Roman" panose="02020603050405020304" pitchFamily="18" charset="0"/>
                <a:ea typeface="Calibri" panose="020F0502020204030204" pitchFamily="34" charset="0"/>
                <a:cs typeface="Arial" panose="020B0604020202020204" pitchFamily="34" charset="0"/>
              </a:rPr>
              <a:t>Recency: 30 days
Frequency: 2 purchases a month
Monetary: $150
=&gt; This is a potential customer to become a VIP if appropriately advertised.</a:t>
            </a:r>
            <a:endParaRPr lang="vi-VN"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18">
            <a:extLst>
              <a:ext uri="{FF2B5EF4-FFF2-40B4-BE49-F238E27FC236}">
                <a16:creationId xmlns:a16="http://schemas.microsoft.com/office/drawing/2014/main" id="{C555C12E-EC28-4D06-7E3F-DC287141B9DB}"/>
              </a:ext>
            </a:extLst>
          </p:cNvPr>
          <p:cNvSpPr txBox="1"/>
          <p:nvPr/>
        </p:nvSpPr>
        <p:spPr>
          <a:xfrm>
            <a:off x="867972" y="4522911"/>
            <a:ext cx="10579617" cy="1559529"/>
          </a:xfrm>
          <a:prstGeom prst="rect">
            <a:avLst/>
          </a:prstGeom>
          <a:noFill/>
        </p:spPr>
        <p:txBody>
          <a:bodyPr wrap="square">
            <a:spAutoFit/>
          </a:bodyPr>
          <a:lstStyle/>
          <a:p>
            <a:pPr marL="457200" marR="0">
              <a:lnSpc>
                <a:spcPct val="107000"/>
              </a:lnSpc>
              <a:spcBef>
                <a:spcPts val="0"/>
              </a:spcBef>
              <a:spcAft>
                <a:spcPts val="0"/>
              </a:spcAft>
            </a:pPr>
            <a:r>
              <a:rPr lang="en-US" b="1" kern="100" dirty="0">
                <a:solidFill>
                  <a:srgbClr val="019299"/>
                </a:solidFill>
                <a:latin typeface="Times New Roman" panose="02020603050405020304" pitchFamily="18" charset="0"/>
                <a:ea typeface="Calibri" panose="020F0502020204030204" pitchFamily="34" charset="0"/>
                <a:cs typeface="Arial" panose="020B0604020202020204" pitchFamily="34" charset="0"/>
              </a:rPr>
              <a:t>Customer C:
</a:t>
            </a:r>
            <a:r>
              <a:rPr lang="en-US" b="1" kern="100" dirty="0">
                <a:latin typeface="Times New Roman" panose="02020603050405020304" pitchFamily="18" charset="0"/>
                <a:ea typeface="Calibri" panose="020F0502020204030204" pitchFamily="34" charset="0"/>
                <a:cs typeface="Arial" panose="020B0604020202020204" pitchFamily="34" charset="0"/>
              </a:rPr>
              <a:t>Recency: 90 days
Frequency: 1 shopping in a month
Monetary: $50
=&gt; This is an inactive customer who needs to be stimulated to become a more frequent customer</a:t>
            </a:r>
            <a:r>
              <a:rPr lang="en-US" b="1" kern="100" dirty="0">
                <a:solidFill>
                  <a:srgbClr val="019299"/>
                </a:solidFill>
                <a:latin typeface="Times New Roman" panose="02020603050405020304" pitchFamily="18" charset="0"/>
                <a:ea typeface="Calibri" panose="020F0502020204030204" pitchFamily="34" charset="0"/>
                <a:cs typeface="Arial" panose="020B0604020202020204" pitchFamily="34" charset="0"/>
              </a:rPr>
              <a:t>.</a:t>
            </a:r>
            <a:endParaRPr lang="vi-VN"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0384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uong 4">
            <a:extLst>
              <a:ext uri="{FF2B5EF4-FFF2-40B4-BE49-F238E27FC236}">
                <a16:creationId xmlns:a16="http://schemas.microsoft.com/office/drawing/2014/main" id="{F6BB267A-DDCA-435F-83C4-A832F88559AA}"/>
              </a:ext>
            </a:extLst>
          </p:cNvPr>
          <p:cNvSpPr/>
          <p:nvPr/>
        </p:nvSpPr>
        <p:spPr>
          <a:xfrm rot="911067">
            <a:off x="3418704" y="190357"/>
            <a:ext cx="5950339" cy="6095732"/>
          </a:xfrm>
          <a:prstGeom prst="rect">
            <a:avLst/>
          </a:prstGeom>
          <a:solidFill>
            <a:srgbClr val="D1D1D1"/>
          </a:solidFill>
          <a:ln>
            <a:noFill/>
          </a:ln>
          <a:effectLst>
            <a:outerShdw blurRad="431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vuong 3">
            <a:extLst>
              <a:ext uri="{FF2B5EF4-FFF2-40B4-BE49-F238E27FC236}">
                <a16:creationId xmlns:a16="http://schemas.microsoft.com/office/drawing/2014/main" id="{B97DDD12-ED2A-418E-A3C0-CA20E363451D}"/>
              </a:ext>
            </a:extLst>
          </p:cNvPr>
          <p:cNvSpPr/>
          <p:nvPr/>
        </p:nvSpPr>
        <p:spPr>
          <a:xfrm rot="20980825">
            <a:off x="3760091" y="942212"/>
            <a:ext cx="4933269" cy="4930517"/>
          </a:xfrm>
          <a:prstGeom prst="rect">
            <a:avLst/>
          </a:prstGeom>
          <a:solidFill>
            <a:srgbClr val="D1D1D1"/>
          </a:solidFill>
          <a:ln>
            <a:no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vuong 2">
            <a:extLst>
              <a:ext uri="{FF2B5EF4-FFF2-40B4-BE49-F238E27FC236}">
                <a16:creationId xmlns:a16="http://schemas.microsoft.com/office/drawing/2014/main" id="{B4224276-83E2-4E04-B0A6-FA864C9F21AA}"/>
              </a:ext>
            </a:extLst>
          </p:cNvPr>
          <p:cNvSpPr/>
          <p:nvPr/>
        </p:nvSpPr>
        <p:spPr>
          <a:xfrm rot="3964297">
            <a:off x="4123570" y="1300023"/>
            <a:ext cx="4206311" cy="4205004"/>
          </a:xfrm>
          <a:prstGeom prst="rect">
            <a:avLst/>
          </a:prstGeom>
          <a:solidFill>
            <a:srgbClr val="D1D1D1"/>
          </a:solidFill>
          <a:ln>
            <a:noFill/>
          </a:ln>
          <a:effectLst>
            <a:outerShdw blurRad="381000" sx="99000" sy="99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8947243">
            <a:off x="4576970" y="1827694"/>
            <a:ext cx="3240000" cy="3240000"/>
          </a:xfrm>
          <a:prstGeom prst="rect">
            <a:avLst/>
          </a:prstGeom>
          <a:solidFill>
            <a:srgbClr val="D1D1D1"/>
          </a:solidFill>
          <a:ln>
            <a:noFill/>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uong 0">
            <a:extLst>
              <a:ext uri="{FF2B5EF4-FFF2-40B4-BE49-F238E27FC236}">
                <a16:creationId xmlns:a16="http://schemas.microsoft.com/office/drawing/2014/main" id="{24B0F566-93EF-4D3A-94C7-AD90EF3D77EE}"/>
              </a:ext>
            </a:extLst>
          </p:cNvPr>
          <p:cNvSpPr/>
          <p:nvPr/>
        </p:nvSpPr>
        <p:spPr>
          <a:xfrm rot="5400000">
            <a:off x="4205642" y="1437672"/>
            <a:ext cx="3982655" cy="3982655"/>
          </a:xfrm>
          <a:prstGeom prst="diamond">
            <a:avLst/>
          </a:prstGeom>
          <a:noFill/>
          <a:ln w="76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TextBox 45">
            <a:extLst>
              <a:ext uri="{FF2B5EF4-FFF2-40B4-BE49-F238E27FC236}">
                <a16:creationId xmlns:a16="http://schemas.microsoft.com/office/drawing/2014/main" id="{27362E3D-3EAE-4D5A-AB27-4DA6D53E37C6}"/>
              </a:ext>
            </a:extLst>
          </p:cNvPr>
          <p:cNvSpPr txBox="1"/>
          <p:nvPr/>
        </p:nvSpPr>
        <p:spPr>
          <a:xfrm>
            <a:off x="4715074" y="2952116"/>
            <a:ext cx="3113030" cy="631711"/>
          </a:xfrm>
          <a:prstGeom prst="rect">
            <a:avLst/>
          </a:prstGeom>
          <a:noFill/>
        </p:spPr>
        <p:txBody>
          <a:bodyPr wrap="square">
            <a:spAutoFit/>
          </a:bodyPr>
          <a:lstStyle/>
          <a:p>
            <a:pPr lvl="0" algn="ctr">
              <a:lnSpc>
                <a:spcPct val="120000"/>
              </a:lnSpc>
              <a:spcBef>
                <a:spcPts val="600"/>
              </a:spcBef>
              <a:spcAft>
                <a:spcPts val="600"/>
              </a:spcAft>
            </a:pPr>
            <a:r>
              <a:rPr lang="en-US" sz="3200" b="1" kern="0" dirty="0">
                <a:effectLst/>
                <a:latin typeface="Times New Roman" panose="02020603050405020304" pitchFamily="18" charset="0"/>
                <a:ea typeface="Tahoma" panose="020B0604030504040204" pitchFamily="34" charset="0"/>
                <a:cs typeface="Times New Roman" panose="02020603050405020304" pitchFamily="18" charset="0"/>
              </a:rPr>
              <a:t>Benefits of </a:t>
            </a:r>
            <a:r>
              <a:rPr lang="en-US" sz="3200" b="1" kern="0" dirty="0">
                <a:solidFill>
                  <a:srgbClr val="019299"/>
                </a:solidFill>
                <a:effectLst/>
                <a:latin typeface="Times New Roman" panose="02020603050405020304" pitchFamily="18" charset="0"/>
                <a:ea typeface="Tahoma" panose="020B0604030504040204" pitchFamily="34" charset="0"/>
                <a:cs typeface="Times New Roman" panose="02020603050405020304" pitchFamily="18" charset="0"/>
              </a:rPr>
              <a:t>RFM</a:t>
            </a:r>
            <a:r>
              <a:rPr lang="en-US" sz="3200" b="1" kern="0" dirty="0">
                <a:effectLst/>
                <a:latin typeface="Times New Roman" panose="02020603050405020304" pitchFamily="18" charset="0"/>
                <a:ea typeface="Tahoma" panose="020B0604030504040204" pitchFamily="34" charset="0"/>
                <a:cs typeface="Times New Roman" panose="02020603050405020304" pitchFamily="18" charset="0"/>
              </a:rPr>
              <a:t> </a:t>
            </a:r>
            <a:endParaRPr lang="vi-VN" sz="3200" b="1" kern="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C0479D0A-9D7A-410D-940D-22F05846D156}"/>
              </a:ext>
            </a:extLst>
          </p:cNvPr>
          <p:cNvSpPr txBox="1"/>
          <p:nvPr/>
        </p:nvSpPr>
        <p:spPr>
          <a:xfrm>
            <a:off x="5948815" y="1963821"/>
            <a:ext cx="584033" cy="1754326"/>
          </a:xfrm>
          <a:prstGeom prst="rect">
            <a:avLst/>
          </a:prstGeom>
          <a:noFill/>
        </p:spPr>
        <p:txBody>
          <a:bodyPr wrap="square" rtlCol="0">
            <a:spAutoFit/>
          </a:bodyPr>
          <a:lstStyle/>
          <a:p>
            <a:r>
              <a:rPr lang="en-US" sz="5400" b="1" dirty="0">
                <a:solidFill>
                  <a:srgbClr val="2D7974"/>
                </a:solidFill>
                <a:cs typeface="Mangal" panose="02040503050203030202" pitchFamily="18" charset="0"/>
              </a:rPr>
              <a:t>2</a:t>
            </a:r>
          </a:p>
          <a:p>
            <a:endParaRPr lang="vi-VN" sz="5400" b="1" dirty="0">
              <a:solidFill>
                <a:srgbClr val="2D7974"/>
              </a:solidFill>
              <a:cs typeface="Mangal" panose="02040503050203030202" pitchFamily="18" charset="0"/>
            </a:endParaRPr>
          </a:p>
        </p:txBody>
      </p:sp>
      <p:sp>
        <p:nvSpPr>
          <p:cNvPr id="82" name="Thân cây 1">
            <a:extLst>
              <a:ext uri="{FF2B5EF4-FFF2-40B4-BE49-F238E27FC236}">
                <a16:creationId xmlns:a16="http://schemas.microsoft.com/office/drawing/2014/main" id="{904E166F-3370-4DE0-AD80-616642A72539}"/>
              </a:ext>
            </a:extLst>
          </p:cNvPr>
          <p:cNvSpPr/>
          <p:nvPr/>
        </p:nvSpPr>
        <p:spPr>
          <a:xfrm>
            <a:off x="9762344" y="5270329"/>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Tán cây 2.2">
            <a:extLst>
              <a:ext uri="{FF2B5EF4-FFF2-40B4-BE49-F238E27FC236}">
                <a16:creationId xmlns:a16="http://schemas.microsoft.com/office/drawing/2014/main" id="{421D9862-427F-4FA5-B3EE-55D3205AB654}"/>
              </a:ext>
            </a:extLst>
          </p:cNvPr>
          <p:cNvSpPr/>
          <p:nvPr/>
        </p:nvSpPr>
        <p:spPr>
          <a:xfrm>
            <a:off x="10452352" y="1959704"/>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4" name="Thân cây 2.2">
            <a:extLst>
              <a:ext uri="{FF2B5EF4-FFF2-40B4-BE49-F238E27FC236}">
                <a16:creationId xmlns:a16="http://schemas.microsoft.com/office/drawing/2014/main" id="{64A9B903-D235-47E5-8F1C-8CC4AB416F7A}"/>
              </a:ext>
            </a:extLst>
          </p:cNvPr>
          <p:cNvSpPr/>
          <p:nvPr/>
        </p:nvSpPr>
        <p:spPr>
          <a:xfrm>
            <a:off x="11268402" y="3925391"/>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5" name="Tán cây 2">
            <a:extLst>
              <a:ext uri="{FF2B5EF4-FFF2-40B4-BE49-F238E27FC236}">
                <a16:creationId xmlns:a16="http://schemas.microsoft.com/office/drawing/2014/main" id="{9E132EA7-DE92-422A-9DE6-1A97E0E31224}"/>
              </a:ext>
            </a:extLst>
          </p:cNvPr>
          <p:cNvSpPr/>
          <p:nvPr/>
        </p:nvSpPr>
        <p:spPr>
          <a:xfrm>
            <a:off x="9861214" y="3397550"/>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Thân cây 2">
            <a:extLst>
              <a:ext uri="{FF2B5EF4-FFF2-40B4-BE49-F238E27FC236}">
                <a16:creationId xmlns:a16="http://schemas.microsoft.com/office/drawing/2014/main" id="{441B1BB1-8C6C-4E5D-A449-31F9B8389990}"/>
              </a:ext>
            </a:extLst>
          </p:cNvPr>
          <p:cNvSpPr/>
          <p:nvPr/>
        </p:nvSpPr>
        <p:spPr>
          <a:xfrm>
            <a:off x="10563841" y="5019032"/>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87" name="!!Group 18">
            <a:extLst>
              <a:ext uri="{FF2B5EF4-FFF2-40B4-BE49-F238E27FC236}">
                <a16:creationId xmlns:a16="http://schemas.microsoft.com/office/drawing/2014/main" id="{0371579B-A345-4B87-8535-21602E1FE862}"/>
              </a:ext>
            </a:extLst>
          </p:cNvPr>
          <p:cNvGrpSpPr/>
          <p:nvPr/>
        </p:nvGrpSpPr>
        <p:grpSpPr>
          <a:xfrm flipH="1">
            <a:off x="39993" y="2421019"/>
            <a:ext cx="1177835" cy="4432152"/>
            <a:chOff x="8269148" y="2257243"/>
            <a:chExt cx="1233691" cy="4642338"/>
          </a:xfrm>
          <a:solidFill>
            <a:srgbClr val="3B3838"/>
          </a:solidFill>
        </p:grpSpPr>
        <p:sp>
          <p:nvSpPr>
            <p:cNvPr id="88" name="Freeform: Shape 87">
              <a:extLst>
                <a:ext uri="{FF2B5EF4-FFF2-40B4-BE49-F238E27FC236}">
                  <a16:creationId xmlns:a16="http://schemas.microsoft.com/office/drawing/2014/main" id="{6D6D327A-0431-4669-A3C5-A50EAC557D66}"/>
                </a:ext>
              </a:extLst>
            </p:cNvPr>
            <p:cNvSpPr/>
            <p:nvPr/>
          </p:nvSpPr>
          <p:spPr>
            <a:xfrm>
              <a:off x="8269148" y="2257243"/>
              <a:ext cx="1199746" cy="4642338"/>
            </a:xfrm>
            <a:custGeom>
              <a:avLst/>
              <a:gdLst>
                <a:gd name="connsiteX0" fmla="*/ 1842868 w 1842868"/>
                <a:gd name="connsiteY0" fmla="*/ 4642338 h 4642338"/>
                <a:gd name="connsiteX1" fmla="*/ 225083 w 1842868"/>
                <a:gd name="connsiteY1" fmla="*/ 4642338 h 4642338"/>
                <a:gd name="connsiteX2" fmla="*/ 0 w 1842868"/>
                <a:gd name="connsiteY2" fmla="*/ 3038621 h 4642338"/>
                <a:gd name="connsiteX3" fmla="*/ 365760 w 1842868"/>
                <a:gd name="connsiteY3" fmla="*/ 154744 h 4642338"/>
                <a:gd name="connsiteX4" fmla="*/ 351692 w 1842868"/>
                <a:gd name="connsiteY4" fmla="*/ 0 h 4642338"/>
                <a:gd name="connsiteX5" fmla="*/ 450166 w 1842868"/>
                <a:gd name="connsiteY5" fmla="*/ 0 h 4642338"/>
                <a:gd name="connsiteX6" fmla="*/ 478302 w 1842868"/>
                <a:gd name="connsiteY6" fmla="*/ 98474 h 4642338"/>
                <a:gd name="connsiteX7" fmla="*/ 633046 w 1842868"/>
                <a:gd name="connsiteY7" fmla="*/ 211015 h 4642338"/>
                <a:gd name="connsiteX8" fmla="*/ 886265 w 1842868"/>
                <a:gd name="connsiteY8" fmla="*/ 1069144 h 4642338"/>
                <a:gd name="connsiteX9" fmla="*/ 1252025 w 1842868"/>
                <a:gd name="connsiteY9" fmla="*/ 2813538 h 4642338"/>
                <a:gd name="connsiteX10" fmla="*/ 1842868 w 1842868"/>
                <a:gd name="connsiteY10" fmla="*/ 4642338 h 4642338"/>
                <a:gd name="connsiteX0" fmla="*/ 1842868 w 1842868"/>
                <a:gd name="connsiteY0" fmla="*/ 4642338 h 4642338"/>
                <a:gd name="connsiteX1" fmla="*/ 1195754 w 1842868"/>
                <a:gd name="connsiteY1" fmla="*/ 4628270 h 4642338"/>
                <a:gd name="connsiteX2" fmla="*/ 225083 w 1842868"/>
                <a:gd name="connsiteY2" fmla="*/ 4642338 h 4642338"/>
                <a:gd name="connsiteX3" fmla="*/ 0 w 1842868"/>
                <a:gd name="connsiteY3" fmla="*/ 3038621 h 4642338"/>
                <a:gd name="connsiteX4" fmla="*/ 365760 w 1842868"/>
                <a:gd name="connsiteY4" fmla="*/ 154744 h 4642338"/>
                <a:gd name="connsiteX5" fmla="*/ 351692 w 1842868"/>
                <a:gd name="connsiteY5" fmla="*/ 0 h 4642338"/>
                <a:gd name="connsiteX6" fmla="*/ 450166 w 1842868"/>
                <a:gd name="connsiteY6" fmla="*/ 0 h 4642338"/>
                <a:gd name="connsiteX7" fmla="*/ 478302 w 1842868"/>
                <a:gd name="connsiteY7" fmla="*/ 98474 h 4642338"/>
                <a:gd name="connsiteX8" fmla="*/ 633046 w 1842868"/>
                <a:gd name="connsiteY8" fmla="*/ 211015 h 4642338"/>
                <a:gd name="connsiteX9" fmla="*/ 886265 w 1842868"/>
                <a:gd name="connsiteY9" fmla="*/ 1069144 h 4642338"/>
                <a:gd name="connsiteX10" fmla="*/ 1252025 w 1842868"/>
                <a:gd name="connsiteY10" fmla="*/ 2813538 h 4642338"/>
                <a:gd name="connsiteX11" fmla="*/ 1842868 w 1842868"/>
                <a:gd name="connsiteY11" fmla="*/ 4642338 h 4642338"/>
                <a:gd name="connsiteX0" fmla="*/ 1252025 w 1252025"/>
                <a:gd name="connsiteY0" fmla="*/ 2813538 h 4642338"/>
                <a:gd name="connsiteX1" fmla="*/ 1195754 w 1252025"/>
                <a:gd name="connsiteY1" fmla="*/ 4628270 h 4642338"/>
                <a:gd name="connsiteX2" fmla="*/ 225083 w 1252025"/>
                <a:gd name="connsiteY2" fmla="*/ 4642338 h 4642338"/>
                <a:gd name="connsiteX3" fmla="*/ 0 w 1252025"/>
                <a:gd name="connsiteY3" fmla="*/ 3038621 h 4642338"/>
                <a:gd name="connsiteX4" fmla="*/ 365760 w 1252025"/>
                <a:gd name="connsiteY4" fmla="*/ 154744 h 4642338"/>
                <a:gd name="connsiteX5" fmla="*/ 351692 w 1252025"/>
                <a:gd name="connsiteY5" fmla="*/ 0 h 4642338"/>
                <a:gd name="connsiteX6" fmla="*/ 450166 w 1252025"/>
                <a:gd name="connsiteY6" fmla="*/ 0 h 4642338"/>
                <a:gd name="connsiteX7" fmla="*/ 478302 w 1252025"/>
                <a:gd name="connsiteY7" fmla="*/ 98474 h 4642338"/>
                <a:gd name="connsiteX8" fmla="*/ 633046 w 1252025"/>
                <a:gd name="connsiteY8" fmla="*/ 211015 h 4642338"/>
                <a:gd name="connsiteX9" fmla="*/ 886265 w 1252025"/>
                <a:gd name="connsiteY9" fmla="*/ 1069144 h 4642338"/>
                <a:gd name="connsiteX10" fmla="*/ 1252025 w 1252025"/>
                <a:gd name="connsiteY10" fmla="*/ 2813538 h 4642338"/>
                <a:gd name="connsiteX0" fmla="*/ 1336431 w 1336431"/>
                <a:gd name="connsiteY0" fmla="*/ 2813538 h 4642338"/>
                <a:gd name="connsiteX1" fmla="*/ 1280160 w 1336431"/>
                <a:gd name="connsiteY1" fmla="*/ 4628270 h 4642338"/>
                <a:gd name="connsiteX2" fmla="*/ 309489 w 1336431"/>
                <a:gd name="connsiteY2" fmla="*/ 4642338 h 4642338"/>
                <a:gd name="connsiteX3" fmla="*/ 0 w 1336431"/>
                <a:gd name="connsiteY3" fmla="*/ 3010485 h 4642338"/>
                <a:gd name="connsiteX4" fmla="*/ 450166 w 1336431"/>
                <a:gd name="connsiteY4" fmla="*/ 154744 h 4642338"/>
                <a:gd name="connsiteX5" fmla="*/ 436098 w 1336431"/>
                <a:gd name="connsiteY5" fmla="*/ 0 h 4642338"/>
                <a:gd name="connsiteX6" fmla="*/ 534572 w 1336431"/>
                <a:gd name="connsiteY6" fmla="*/ 0 h 4642338"/>
                <a:gd name="connsiteX7" fmla="*/ 562708 w 1336431"/>
                <a:gd name="connsiteY7" fmla="*/ 98474 h 4642338"/>
                <a:gd name="connsiteX8" fmla="*/ 717452 w 1336431"/>
                <a:gd name="connsiteY8" fmla="*/ 211015 h 4642338"/>
                <a:gd name="connsiteX9" fmla="*/ 970671 w 1336431"/>
                <a:gd name="connsiteY9" fmla="*/ 1069144 h 4642338"/>
                <a:gd name="connsiteX10" fmla="*/ 1336431 w 1336431"/>
                <a:gd name="connsiteY10" fmla="*/ 2813538 h 4642338"/>
                <a:gd name="connsiteX0" fmla="*/ 1266092 w 1266092"/>
                <a:gd name="connsiteY0" fmla="*/ 2813538 h 4642338"/>
                <a:gd name="connsiteX1" fmla="*/ 1209821 w 1266092"/>
                <a:gd name="connsiteY1" fmla="*/ 4628270 h 4642338"/>
                <a:gd name="connsiteX2" fmla="*/ 239150 w 1266092"/>
                <a:gd name="connsiteY2" fmla="*/ 4642338 h 4642338"/>
                <a:gd name="connsiteX3" fmla="*/ 0 w 1266092"/>
                <a:gd name="connsiteY3" fmla="*/ 2996418 h 4642338"/>
                <a:gd name="connsiteX4" fmla="*/ 379827 w 1266092"/>
                <a:gd name="connsiteY4" fmla="*/ 154744 h 4642338"/>
                <a:gd name="connsiteX5" fmla="*/ 365759 w 1266092"/>
                <a:gd name="connsiteY5" fmla="*/ 0 h 4642338"/>
                <a:gd name="connsiteX6" fmla="*/ 464233 w 1266092"/>
                <a:gd name="connsiteY6" fmla="*/ 0 h 4642338"/>
                <a:gd name="connsiteX7" fmla="*/ 492369 w 1266092"/>
                <a:gd name="connsiteY7" fmla="*/ 98474 h 4642338"/>
                <a:gd name="connsiteX8" fmla="*/ 647113 w 1266092"/>
                <a:gd name="connsiteY8" fmla="*/ 211015 h 4642338"/>
                <a:gd name="connsiteX9" fmla="*/ 900332 w 1266092"/>
                <a:gd name="connsiteY9" fmla="*/ 1069144 h 4642338"/>
                <a:gd name="connsiteX10" fmla="*/ 1266092 w 1266092"/>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66190"/>
                <a:gd name="connsiteY0" fmla="*/ 2813538 h 4642338"/>
                <a:gd name="connsiteX1" fmla="*/ 1209919 w 1266190"/>
                <a:gd name="connsiteY1" fmla="*/ 4628270 h 4642338"/>
                <a:gd name="connsiteX2" fmla="*/ 239248 w 1266190"/>
                <a:gd name="connsiteY2" fmla="*/ 4642338 h 4642338"/>
                <a:gd name="connsiteX3" fmla="*/ 98 w 1266190"/>
                <a:gd name="connsiteY3" fmla="*/ 2996418 h 4642338"/>
                <a:gd name="connsiteX4" fmla="*/ 379925 w 1266190"/>
                <a:gd name="connsiteY4" fmla="*/ 154744 h 4642338"/>
                <a:gd name="connsiteX5" fmla="*/ 365857 w 1266190"/>
                <a:gd name="connsiteY5" fmla="*/ 0 h 4642338"/>
                <a:gd name="connsiteX6" fmla="*/ 464331 w 1266190"/>
                <a:gd name="connsiteY6" fmla="*/ 0 h 4642338"/>
                <a:gd name="connsiteX7" fmla="*/ 492467 w 1266190"/>
                <a:gd name="connsiteY7" fmla="*/ 98474 h 4642338"/>
                <a:gd name="connsiteX8" fmla="*/ 647211 w 1266190"/>
                <a:gd name="connsiteY8" fmla="*/ 211015 h 4642338"/>
                <a:gd name="connsiteX9" fmla="*/ 900430 w 1266190"/>
                <a:gd name="connsiteY9" fmla="*/ 1069144 h 4642338"/>
                <a:gd name="connsiteX10" fmla="*/ 1266190 w 1266190"/>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266190 w 1276549"/>
                <a:gd name="connsiteY0" fmla="*/ 2813538 h 4642338"/>
                <a:gd name="connsiteX1" fmla="*/ 1209919 w 1276549"/>
                <a:gd name="connsiteY1" fmla="*/ 4628270 h 4642338"/>
                <a:gd name="connsiteX2" fmla="*/ 239248 w 1276549"/>
                <a:gd name="connsiteY2" fmla="*/ 4642338 h 4642338"/>
                <a:gd name="connsiteX3" fmla="*/ 98 w 1276549"/>
                <a:gd name="connsiteY3" fmla="*/ 2996418 h 4642338"/>
                <a:gd name="connsiteX4" fmla="*/ 379925 w 1276549"/>
                <a:gd name="connsiteY4" fmla="*/ 154744 h 4642338"/>
                <a:gd name="connsiteX5" fmla="*/ 365857 w 1276549"/>
                <a:gd name="connsiteY5" fmla="*/ 0 h 4642338"/>
                <a:gd name="connsiteX6" fmla="*/ 464331 w 1276549"/>
                <a:gd name="connsiteY6" fmla="*/ 0 h 4642338"/>
                <a:gd name="connsiteX7" fmla="*/ 492467 w 1276549"/>
                <a:gd name="connsiteY7" fmla="*/ 98474 h 4642338"/>
                <a:gd name="connsiteX8" fmla="*/ 647211 w 1276549"/>
                <a:gd name="connsiteY8" fmla="*/ 211015 h 4642338"/>
                <a:gd name="connsiteX9" fmla="*/ 900430 w 1276549"/>
                <a:gd name="connsiteY9" fmla="*/ 1069144 h 4642338"/>
                <a:gd name="connsiteX10" fmla="*/ 1266190 w 1276549"/>
                <a:gd name="connsiteY10" fmla="*/ 2813538 h 4642338"/>
                <a:gd name="connsiteX0" fmla="*/ 1388585 w 1393314"/>
                <a:gd name="connsiteY0" fmla="*/ 3010486 h 4642338"/>
                <a:gd name="connsiteX1" fmla="*/ 1209919 w 1393314"/>
                <a:gd name="connsiteY1" fmla="*/ 4628270 h 4642338"/>
                <a:gd name="connsiteX2" fmla="*/ 239248 w 1393314"/>
                <a:gd name="connsiteY2" fmla="*/ 4642338 h 4642338"/>
                <a:gd name="connsiteX3" fmla="*/ 98 w 1393314"/>
                <a:gd name="connsiteY3" fmla="*/ 2996418 h 4642338"/>
                <a:gd name="connsiteX4" fmla="*/ 379925 w 1393314"/>
                <a:gd name="connsiteY4" fmla="*/ 154744 h 4642338"/>
                <a:gd name="connsiteX5" fmla="*/ 365857 w 1393314"/>
                <a:gd name="connsiteY5" fmla="*/ 0 h 4642338"/>
                <a:gd name="connsiteX6" fmla="*/ 464331 w 1393314"/>
                <a:gd name="connsiteY6" fmla="*/ 0 h 4642338"/>
                <a:gd name="connsiteX7" fmla="*/ 492467 w 1393314"/>
                <a:gd name="connsiteY7" fmla="*/ 98474 h 4642338"/>
                <a:gd name="connsiteX8" fmla="*/ 647211 w 1393314"/>
                <a:gd name="connsiteY8" fmla="*/ 211015 h 4642338"/>
                <a:gd name="connsiteX9" fmla="*/ 900430 w 1393314"/>
                <a:gd name="connsiteY9" fmla="*/ 1069144 h 4642338"/>
                <a:gd name="connsiteX10" fmla="*/ 1388585 w 1393314"/>
                <a:gd name="connsiteY10" fmla="*/ 3010486 h 4642338"/>
                <a:gd name="connsiteX0" fmla="*/ 1296789 w 1304785"/>
                <a:gd name="connsiteY0" fmla="*/ 3024553 h 4642338"/>
                <a:gd name="connsiteX1" fmla="*/ 1209919 w 1304785"/>
                <a:gd name="connsiteY1" fmla="*/ 4628270 h 4642338"/>
                <a:gd name="connsiteX2" fmla="*/ 239248 w 1304785"/>
                <a:gd name="connsiteY2" fmla="*/ 4642338 h 4642338"/>
                <a:gd name="connsiteX3" fmla="*/ 98 w 1304785"/>
                <a:gd name="connsiteY3" fmla="*/ 2996418 h 4642338"/>
                <a:gd name="connsiteX4" fmla="*/ 379925 w 1304785"/>
                <a:gd name="connsiteY4" fmla="*/ 154744 h 4642338"/>
                <a:gd name="connsiteX5" fmla="*/ 365857 w 1304785"/>
                <a:gd name="connsiteY5" fmla="*/ 0 h 4642338"/>
                <a:gd name="connsiteX6" fmla="*/ 464331 w 1304785"/>
                <a:gd name="connsiteY6" fmla="*/ 0 h 4642338"/>
                <a:gd name="connsiteX7" fmla="*/ 492467 w 1304785"/>
                <a:gd name="connsiteY7" fmla="*/ 98474 h 4642338"/>
                <a:gd name="connsiteX8" fmla="*/ 647211 w 1304785"/>
                <a:gd name="connsiteY8" fmla="*/ 211015 h 4642338"/>
                <a:gd name="connsiteX9" fmla="*/ 900430 w 1304785"/>
                <a:gd name="connsiteY9" fmla="*/ 1069144 h 4642338"/>
                <a:gd name="connsiteX10" fmla="*/ 1296789 w 1304785"/>
                <a:gd name="connsiteY10" fmla="*/ 3024553 h 46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785" h="4642338">
                  <a:moveTo>
                    <a:pt x="1296789" y="3024553"/>
                  </a:moveTo>
                  <a:cubicBezTo>
                    <a:pt x="1334303" y="3924886"/>
                    <a:pt x="1228676" y="4023359"/>
                    <a:pt x="1209919" y="4628270"/>
                  </a:cubicBezTo>
                  <a:lnTo>
                    <a:pt x="239248" y="4642338"/>
                  </a:lnTo>
                  <a:cubicBezTo>
                    <a:pt x="159531" y="4093698"/>
                    <a:pt x="-4592" y="3545058"/>
                    <a:pt x="98" y="2996418"/>
                  </a:cubicBezTo>
                  <a:cubicBezTo>
                    <a:pt x="98" y="2021058"/>
                    <a:pt x="253316" y="1101969"/>
                    <a:pt x="379925" y="154744"/>
                  </a:cubicBezTo>
                  <a:lnTo>
                    <a:pt x="365857" y="0"/>
                  </a:lnTo>
                  <a:lnTo>
                    <a:pt x="464331" y="0"/>
                  </a:lnTo>
                  <a:lnTo>
                    <a:pt x="492467" y="98474"/>
                  </a:lnTo>
                  <a:lnTo>
                    <a:pt x="647211" y="211015"/>
                  </a:lnTo>
                  <a:lnTo>
                    <a:pt x="900430" y="1069144"/>
                  </a:lnTo>
                  <a:cubicBezTo>
                    <a:pt x="1022350" y="1650609"/>
                    <a:pt x="1259275" y="2429020"/>
                    <a:pt x="1296789" y="30245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9" name="Freeform: Shape 88">
              <a:extLst>
                <a:ext uri="{FF2B5EF4-FFF2-40B4-BE49-F238E27FC236}">
                  <a16:creationId xmlns:a16="http://schemas.microsoft.com/office/drawing/2014/main" id="{2B242117-A5B3-4A6D-8320-9771BBCAFBD8}"/>
                </a:ext>
              </a:extLst>
            </p:cNvPr>
            <p:cNvSpPr/>
            <p:nvPr/>
          </p:nvSpPr>
          <p:spPr>
            <a:xfrm>
              <a:off x="9066741" y="3369614"/>
              <a:ext cx="436098" cy="442057"/>
            </a:xfrm>
            <a:custGeom>
              <a:avLst/>
              <a:gdLst>
                <a:gd name="connsiteX0" fmla="*/ 0 w 436098"/>
                <a:gd name="connsiteY0" fmla="*/ 14067 h 450166"/>
                <a:gd name="connsiteX1" fmla="*/ 365760 w 436098"/>
                <a:gd name="connsiteY1" fmla="*/ 0 h 450166"/>
                <a:gd name="connsiteX2" fmla="*/ 436098 w 436098"/>
                <a:gd name="connsiteY2" fmla="*/ 126609 h 450166"/>
                <a:gd name="connsiteX3" fmla="*/ 379827 w 436098"/>
                <a:gd name="connsiteY3" fmla="*/ 182880 h 450166"/>
                <a:gd name="connsiteX4" fmla="*/ 295421 w 436098"/>
                <a:gd name="connsiteY4" fmla="*/ 140676 h 450166"/>
                <a:gd name="connsiteX5" fmla="*/ 98473 w 436098"/>
                <a:gd name="connsiteY5" fmla="*/ 450166 h 450166"/>
                <a:gd name="connsiteX6" fmla="*/ 0 w 436098"/>
                <a:gd name="connsiteY6" fmla="*/ 14067 h 45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98" h="450166">
                  <a:moveTo>
                    <a:pt x="0" y="14067"/>
                  </a:moveTo>
                  <a:lnTo>
                    <a:pt x="365760" y="0"/>
                  </a:lnTo>
                  <a:lnTo>
                    <a:pt x="436098" y="126609"/>
                  </a:lnTo>
                  <a:lnTo>
                    <a:pt x="379827" y="182880"/>
                  </a:lnTo>
                  <a:lnTo>
                    <a:pt x="295421" y="140676"/>
                  </a:lnTo>
                  <a:lnTo>
                    <a:pt x="98473" y="450166"/>
                  </a:lnTo>
                  <a:lnTo>
                    <a:pt x="0" y="1406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90" name="!!Group 21">
            <a:extLst>
              <a:ext uri="{FF2B5EF4-FFF2-40B4-BE49-F238E27FC236}">
                <a16:creationId xmlns:a16="http://schemas.microsoft.com/office/drawing/2014/main" id="{F402FBA6-F36A-4470-991E-F64C5A7664A1}"/>
              </a:ext>
            </a:extLst>
          </p:cNvPr>
          <p:cNvGrpSpPr/>
          <p:nvPr/>
        </p:nvGrpSpPr>
        <p:grpSpPr>
          <a:xfrm>
            <a:off x="1031257" y="654593"/>
            <a:ext cx="1350499" cy="6262692"/>
            <a:chOff x="10458385" y="595308"/>
            <a:chExt cx="1350499" cy="6262692"/>
          </a:xfrm>
        </p:grpSpPr>
        <p:sp>
          <p:nvSpPr>
            <p:cNvPr id="91" name="Freeform: Shape 90">
              <a:extLst>
                <a:ext uri="{FF2B5EF4-FFF2-40B4-BE49-F238E27FC236}">
                  <a16:creationId xmlns:a16="http://schemas.microsoft.com/office/drawing/2014/main" id="{4758D654-B931-4854-B076-DDFE4BBD290B}"/>
                </a:ext>
              </a:extLst>
            </p:cNvPr>
            <p:cNvSpPr/>
            <p:nvPr/>
          </p:nvSpPr>
          <p:spPr>
            <a:xfrm>
              <a:off x="10458385" y="1005840"/>
              <a:ext cx="1350499" cy="5852160"/>
            </a:xfrm>
            <a:custGeom>
              <a:avLst/>
              <a:gdLst>
                <a:gd name="connsiteX0" fmla="*/ 1688123 w 1688123"/>
                <a:gd name="connsiteY0" fmla="*/ 5838092 h 5852160"/>
                <a:gd name="connsiteX1" fmla="*/ 0 w 1688123"/>
                <a:gd name="connsiteY1" fmla="*/ 5852160 h 5852160"/>
                <a:gd name="connsiteX2" fmla="*/ 14068 w 1688123"/>
                <a:gd name="connsiteY2" fmla="*/ 4023360 h 5852160"/>
                <a:gd name="connsiteX3" fmla="*/ 211015 w 1688123"/>
                <a:gd name="connsiteY3" fmla="*/ 4009292 h 5852160"/>
                <a:gd name="connsiteX4" fmla="*/ 211015 w 1688123"/>
                <a:gd name="connsiteY4" fmla="*/ 2391508 h 5852160"/>
                <a:gd name="connsiteX5" fmla="*/ 407963 w 1688123"/>
                <a:gd name="connsiteY5" fmla="*/ 2419643 h 5852160"/>
                <a:gd name="connsiteX6" fmla="*/ 393895 w 1688123"/>
                <a:gd name="connsiteY6" fmla="*/ 1223889 h 5852160"/>
                <a:gd name="connsiteX7" fmla="*/ 492369 w 1688123"/>
                <a:gd name="connsiteY7" fmla="*/ 1223889 h 5852160"/>
                <a:gd name="connsiteX8" fmla="*/ 478302 w 1688123"/>
                <a:gd name="connsiteY8" fmla="*/ 801859 h 5852160"/>
                <a:gd name="connsiteX9" fmla="*/ 576775 w 1688123"/>
                <a:gd name="connsiteY9" fmla="*/ 801859 h 5852160"/>
                <a:gd name="connsiteX10" fmla="*/ 562708 w 1688123"/>
                <a:gd name="connsiteY10" fmla="*/ 0 h 5852160"/>
                <a:gd name="connsiteX11" fmla="*/ 801859 w 1688123"/>
                <a:gd name="connsiteY11" fmla="*/ 0 h 5852160"/>
                <a:gd name="connsiteX12" fmla="*/ 815926 w 1688123"/>
                <a:gd name="connsiteY12" fmla="*/ 815926 h 5852160"/>
                <a:gd name="connsiteX13" fmla="*/ 914400 w 1688123"/>
                <a:gd name="connsiteY13" fmla="*/ 829994 h 5852160"/>
                <a:gd name="connsiteX14" fmla="*/ 928468 w 1688123"/>
                <a:gd name="connsiteY14" fmla="*/ 1997612 h 5852160"/>
                <a:gd name="connsiteX15" fmla="*/ 1139483 w 1688123"/>
                <a:gd name="connsiteY15" fmla="*/ 1969477 h 5852160"/>
                <a:gd name="connsiteX16" fmla="*/ 1153551 w 1688123"/>
                <a:gd name="connsiteY16" fmla="*/ 4009292 h 5852160"/>
                <a:gd name="connsiteX17" fmla="*/ 1350499 w 1688123"/>
                <a:gd name="connsiteY17" fmla="*/ 4009292 h 5852160"/>
                <a:gd name="connsiteX18" fmla="*/ 1688123 w 1688123"/>
                <a:gd name="connsiteY18" fmla="*/ 5838092 h 5852160"/>
                <a:gd name="connsiteX0" fmla="*/ 1688123 w 1688123"/>
                <a:gd name="connsiteY0" fmla="*/ 5838092 h 5852160"/>
                <a:gd name="connsiteX1" fmla="*/ 1308295 w 1688123"/>
                <a:gd name="connsiteY1" fmla="*/ 5852160 h 5852160"/>
                <a:gd name="connsiteX2" fmla="*/ 0 w 1688123"/>
                <a:gd name="connsiteY2" fmla="*/ 5852160 h 5852160"/>
                <a:gd name="connsiteX3" fmla="*/ 14068 w 1688123"/>
                <a:gd name="connsiteY3" fmla="*/ 4023360 h 5852160"/>
                <a:gd name="connsiteX4" fmla="*/ 211015 w 1688123"/>
                <a:gd name="connsiteY4" fmla="*/ 4009292 h 5852160"/>
                <a:gd name="connsiteX5" fmla="*/ 211015 w 1688123"/>
                <a:gd name="connsiteY5" fmla="*/ 2391508 h 5852160"/>
                <a:gd name="connsiteX6" fmla="*/ 407963 w 1688123"/>
                <a:gd name="connsiteY6" fmla="*/ 2419643 h 5852160"/>
                <a:gd name="connsiteX7" fmla="*/ 393895 w 1688123"/>
                <a:gd name="connsiteY7" fmla="*/ 1223889 h 5852160"/>
                <a:gd name="connsiteX8" fmla="*/ 492369 w 1688123"/>
                <a:gd name="connsiteY8" fmla="*/ 1223889 h 5852160"/>
                <a:gd name="connsiteX9" fmla="*/ 478302 w 1688123"/>
                <a:gd name="connsiteY9" fmla="*/ 801859 h 5852160"/>
                <a:gd name="connsiteX10" fmla="*/ 576775 w 1688123"/>
                <a:gd name="connsiteY10" fmla="*/ 801859 h 5852160"/>
                <a:gd name="connsiteX11" fmla="*/ 562708 w 1688123"/>
                <a:gd name="connsiteY11" fmla="*/ 0 h 5852160"/>
                <a:gd name="connsiteX12" fmla="*/ 801859 w 1688123"/>
                <a:gd name="connsiteY12" fmla="*/ 0 h 5852160"/>
                <a:gd name="connsiteX13" fmla="*/ 815926 w 1688123"/>
                <a:gd name="connsiteY13" fmla="*/ 815926 h 5852160"/>
                <a:gd name="connsiteX14" fmla="*/ 914400 w 1688123"/>
                <a:gd name="connsiteY14" fmla="*/ 829994 h 5852160"/>
                <a:gd name="connsiteX15" fmla="*/ 928468 w 1688123"/>
                <a:gd name="connsiteY15" fmla="*/ 1997612 h 5852160"/>
                <a:gd name="connsiteX16" fmla="*/ 1139483 w 1688123"/>
                <a:gd name="connsiteY16" fmla="*/ 1969477 h 5852160"/>
                <a:gd name="connsiteX17" fmla="*/ 1153551 w 1688123"/>
                <a:gd name="connsiteY17" fmla="*/ 4009292 h 5852160"/>
                <a:gd name="connsiteX18" fmla="*/ 1350499 w 1688123"/>
                <a:gd name="connsiteY18" fmla="*/ 4009292 h 5852160"/>
                <a:gd name="connsiteX19" fmla="*/ 1688123 w 1688123"/>
                <a:gd name="connsiteY19" fmla="*/ 5838092 h 5852160"/>
                <a:gd name="connsiteX0" fmla="*/ 1350499 w 1350499"/>
                <a:gd name="connsiteY0" fmla="*/ 4009292 h 5852160"/>
                <a:gd name="connsiteX1" fmla="*/ 1308295 w 1350499"/>
                <a:gd name="connsiteY1" fmla="*/ 5852160 h 5852160"/>
                <a:gd name="connsiteX2" fmla="*/ 0 w 1350499"/>
                <a:gd name="connsiteY2" fmla="*/ 5852160 h 5852160"/>
                <a:gd name="connsiteX3" fmla="*/ 14068 w 1350499"/>
                <a:gd name="connsiteY3" fmla="*/ 4023360 h 5852160"/>
                <a:gd name="connsiteX4" fmla="*/ 211015 w 1350499"/>
                <a:gd name="connsiteY4" fmla="*/ 4009292 h 5852160"/>
                <a:gd name="connsiteX5" fmla="*/ 211015 w 1350499"/>
                <a:gd name="connsiteY5" fmla="*/ 2391508 h 5852160"/>
                <a:gd name="connsiteX6" fmla="*/ 407963 w 1350499"/>
                <a:gd name="connsiteY6" fmla="*/ 2419643 h 5852160"/>
                <a:gd name="connsiteX7" fmla="*/ 393895 w 1350499"/>
                <a:gd name="connsiteY7" fmla="*/ 1223889 h 5852160"/>
                <a:gd name="connsiteX8" fmla="*/ 492369 w 1350499"/>
                <a:gd name="connsiteY8" fmla="*/ 1223889 h 5852160"/>
                <a:gd name="connsiteX9" fmla="*/ 478302 w 1350499"/>
                <a:gd name="connsiteY9" fmla="*/ 801859 h 5852160"/>
                <a:gd name="connsiteX10" fmla="*/ 576775 w 1350499"/>
                <a:gd name="connsiteY10" fmla="*/ 801859 h 5852160"/>
                <a:gd name="connsiteX11" fmla="*/ 562708 w 1350499"/>
                <a:gd name="connsiteY11" fmla="*/ 0 h 5852160"/>
                <a:gd name="connsiteX12" fmla="*/ 801859 w 1350499"/>
                <a:gd name="connsiteY12" fmla="*/ 0 h 5852160"/>
                <a:gd name="connsiteX13" fmla="*/ 815926 w 1350499"/>
                <a:gd name="connsiteY13" fmla="*/ 815926 h 5852160"/>
                <a:gd name="connsiteX14" fmla="*/ 914400 w 1350499"/>
                <a:gd name="connsiteY14" fmla="*/ 829994 h 5852160"/>
                <a:gd name="connsiteX15" fmla="*/ 928468 w 1350499"/>
                <a:gd name="connsiteY15" fmla="*/ 1997612 h 5852160"/>
                <a:gd name="connsiteX16" fmla="*/ 1139483 w 1350499"/>
                <a:gd name="connsiteY16" fmla="*/ 1969477 h 5852160"/>
                <a:gd name="connsiteX17" fmla="*/ 1153551 w 1350499"/>
                <a:gd name="connsiteY17" fmla="*/ 4009292 h 5852160"/>
                <a:gd name="connsiteX18" fmla="*/ 1350499 w 1350499"/>
                <a:gd name="connsiteY18" fmla="*/ 4009292 h 585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0499" h="5852160">
                  <a:moveTo>
                    <a:pt x="1350499" y="4009292"/>
                  </a:moveTo>
                  <a:lnTo>
                    <a:pt x="1308295" y="5852160"/>
                  </a:lnTo>
                  <a:lnTo>
                    <a:pt x="0" y="5852160"/>
                  </a:lnTo>
                  <a:lnTo>
                    <a:pt x="14068" y="4023360"/>
                  </a:lnTo>
                  <a:lnTo>
                    <a:pt x="211015" y="4009292"/>
                  </a:lnTo>
                  <a:lnTo>
                    <a:pt x="211015" y="2391508"/>
                  </a:lnTo>
                  <a:lnTo>
                    <a:pt x="407963" y="2419643"/>
                  </a:lnTo>
                  <a:lnTo>
                    <a:pt x="393895" y="1223889"/>
                  </a:lnTo>
                  <a:lnTo>
                    <a:pt x="492369" y="1223889"/>
                  </a:lnTo>
                  <a:lnTo>
                    <a:pt x="478302" y="801859"/>
                  </a:lnTo>
                  <a:lnTo>
                    <a:pt x="576775" y="801859"/>
                  </a:lnTo>
                  <a:lnTo>
                    <a:pt x="562708" y="0"/>
                  </a:lnTo>
                  <a:lnTo>
                    <a:pt x="801859" y="0"/>
                  </a:lnTo>
                  <a:lnTo>
                    <a:pt x="815926" y="815926"/>
                  </a:lnTo>
                  <a:lnTo>
                    <a:pt x="914400" y="829994"/>
                  </a:lnTo>
                  <a:lnTo>
                    <a:pt x="928468" y="1997612"/>
                  </a:lnTo>
                  <a:lnTo>
                    <a:pt x="1139483" y="1969477"/>
                  </a:lnTo>
                  <a:cubicBezTo>
                    <a:pt x="1144172" y="2649415"/>
                    <a:pt x="1148862" y="3329354"/>
                    <a:pt x="1153551" y="4009292"/>
                  </a:cubicBezTo>
                  <a:lnTo>
                    <a:pt x="1350499" y="4009292"/>
                  </a:lnTo>
                  <a:close/>
                </a:path>
              </a:pathLst>
            </a:custGeom>
            <a:solidFill>
              <a:srgbClr val="3A3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2" name="Straight Connector 91">
              <a:extLst>
                <a:ext uri="{FF2B5EF4-FFF2-40B4-BE49-F238E27FC236}">
                  <a16:creationId xmlns:a16="http://schemas.microsoft.com/office/drawing/2014/main" id="{EBFB83D8-19E7-4FF7-81B7-E8353277D212}"/>
                </a:ext>
              </a:extLst>
            </p:cNvPr>
            <p:cNvCxnSpPr>
              <a:endCxn id="91" idx="11"/>
            </p:cNvCxnSpPr>
            <p:nvPr/>
          </p:nvCxnSpPr>
          <p:spPr>
            <a:xfrm>
              <a:off x="11133634" y="595308"/>
              <a:ext cx="0" cy="410532"/>
            </a:xfrm>
            <a:prstGeom prst="line">
              <a:avLst/>
            </a:prstGeom>
            <a:ln w="28575">
              <a:solidFill>
                <a:srgbClr val="3A3F47"/>
              </a:solidFill>
            </a:ln>
          </p:spPr>
          <p:style>
            <a:lnRef idx="1">
              <a:schemeClr val="accent1"/>
            </a:lnRef>
            <a:fillRef idx="0">
              <a:schemeClr val="accent1"/>
            </a:fillRef>
            <a:effectRef idx="0">
              <a:schemeClr val="accent1"/>
            </a:effectRef>
            <a:fontRef idx="minor">
              <a:schemeClr val="tx1"/>
            </a:fontRef>
          </p:style>
        </p:cxnSp>
      </p:grpSp>
      <p:grpSp>
        <p:nvGrpSpPr>
          <p:cNvPr id="93" name="!!Group 64">
            <a:extLst>
              <a:ext uri="{FF2B5EF4-FFF2-40B4-BE49-F238E27FC236}">
                <a16:creationId xmlns:a16="http://schemas.microsoft.com/office/drawing/2014/main" id="{CDF3504F-ACB1-471D-AE7F-2C3F7CF323B4}"/>
              </a:ext>
            </a:extLst>
          </p:cNvPr>
          <p:cNvGrpSpPr/>
          <p:nvPr/>
        </p:nvGrpSpPr>
        <p:grpSpPr>
          <a:xfrm>
            <a:off x="1678219" y="5384320"/>
            <a:ext cx="913741" cy="1532965"/>
            <a:chOff x="6156878" y="1263490"/>
            <a:chExt cx="2445840" cy="5564834"/>
          </a:xfrm>
          <a:solidFill>
            <a:schemeClr val="tx1">
              <a:lumMod val="65000"/>
              <a:lumOff val="35000"/>
              <a:alpha val="60000"/>
            </a:schemeClr>
          </a:solidFill>
        </p:grpSpPr>
        <p:sp>
          <p:nvSpPr>
            <p:cNvPr id="94" name="Rectangle 93">
              <a:extLst>
                <a:ext uri="{FF2B5EF4-FFF2-40B4-BE49-F238E27FC236}">
                  <a16:creationId xmlns:a16="http://schemas.microsoft.com/office/drawing/2014/main" id="{EE456FFE-570C-4498-9AF0-FFCB1472CDFD}"/>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5" name="Rectangle 94">
              <a:extLst>
                <a:ext uri="{FF2B5EF4-FFF2-40B4-BE49-F238E27FC236}">
                  <a16:creationId xmlns:a16="http://schemas.microsoft.com/office/drawing/2014/main" id="{98D962E5-BFD3-4B99-BDB8-0CEE0E56E4F4}"/>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6" name="Rectangle 95">
              <a:extLst>
                <a:ext uri="{FF2B5EF4-FFF2-40B4-BE49-F238E27FC236}">
                  <a16:creationId xmlns:a16="http://schemas.microsoft.com/office/drawing/2014/main" id="{D189F72A-BE4E-4844-A363-9AC1BFAD135A}"/>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7" name="Rectangle 96">
              <a:extLst>
                <a:ext uri="{FF2B5EF4-FFF2-40B4-BE49-F238E27FC236}">
                  <a16:creationId xmlns:a16="http://schemas.microsoft.com/office/drawing/2014/main" id="{DA4AE5A3-3FAE-4B98-8F3B-B1D5EA4F780E}"/>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8" name="Rectangle 97">
              <a:extLst>
                <a:ext uri="{FF2B5EF4-FFF2-40B4-BE49-F238E27FC236}">
                  <a16:creationId xmlns:a16="http://schemas.microsoft.com/office/drawing/2014/main" id="{CDCC6E22-E8E9-4B05-9751-75DEB3268E9E}"/>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9" name="Rectangle 98">
              <a:extLst>
                <a:ext uri="{FF2B5EF4-FFF2-40B4-BE49-F238E27FC236}">
                  <a16:creationId xmlns:a16="http://schemas.microsoft.com/office/drawing/2014/main" id="{512F466F-C4F5-4959-A1AE-683E40D4403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0" name="Rectangle 99">
              <a:extLst>
                <a:ext uri="{FF2B5EF4-FFF2-40B4-BE49-F238E27FC236}">
                  <a16:creationId xmlns:a16="http://schemas.microsoft.com/office/drawing/2014/main" id="{02F30495-A331-46D5-8FD0-8B4F6EE6F30E}"/>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1" name="Rectangle 100">
              <a:extLst>
                <a:ext uri="{FF2B5EF4-FFF2-40B4-BE49-F238E27FC236}">
                  <a16:creationId xmlns:a16="http://schemas.microsoft.com/office/drawing/2014/main" id="{9229FDBE-1C0D-49C3-8F7E-2BC2E028409F}"/>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2" name="Rectangle 101">
              <a:extLst>
                <a:ext uri="{FF2B5EF4-FFF2-40B4-BE49-F238E27FC236}">
                  <a16:creationId xmlns:a16="http://schemas.microsoft.com/office/drawing/2014/main" id="{3D497662-CCB5-4067-9B45-DAE236487E23}"/>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3" name="Rectangle 102">
              <a:extLst>
                <a:ext uri="{FF2B5EF4-FFF2-40B4-BE49-F238E27FC236}">
                  <a16:creationId xmlns:a16="http://schemas.microsoft.com/office/drawing/2014/main" id="{E27EF561-D33A-4018-B3C6-138A744ABFC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4" name="Rectangle 103">
              <a:extLst>
                <a:ext uri="{FF2B5EF4-FFF2-40B4-BE49-F238E27FC236}">
                  <a16:creationId xmlns:a16="http://schemas.microsoft.com/office/drawing/2014/main" id="{863A516F-9A0A-49D4-859D-31E862CDD60C}"/>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5" name="Rectangle 104">
              <a:extLst>
                <a:ext uri="{FF2B5EF4-FFF2-40B4-BE49-F238E27FC236}">
                  <a16:creationId xmlns:a16="http://schemas.microsoft.com/office/drawing/2014/main" id="{059C6EF8-03E0-4E02-B802-01A99B80E0CC}"/>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6" name="Rectangle 105">
              <a:extLst>
                <a:ext uri="{FF2B5EF4-FFF2-40B4-BE49-F238E27FC236}">
                  <a16:creationId xmlns:a16="http://schemas.microsoft.com/office/drawing/2014/main" id="{14688717-1DC3-4A2C-9613-2F6EDEEC3581}"/>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7" name="Rectangle 106">
              <a:extLst>
                <a:ext uri="{FF2B5EF4-FFF2-40B4-BE49-F238E27FC236}">
                  <a16:creationId xmlns:a16="http://schemas.microsoft.com/office/drawing/2014/main" id="{E4E8C1EB-14BA-445F-BD0E-8516AD67CEB8}"/>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8" name="Rectangle 107">
              <a:extLst>
                <a:ext uri="{FF2B5EF4-FFF2-40B4-BE49-F238E27FC236}">
                  <a16:creationId xmlns:a16="http://schemas.microsoft.com/office/drawing/2014/main" id="{1DBA0C9F-70C2-4C19-8FC4-FBAA410B0EF3}"/>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09" name="Rectangle 108">
              <a:extLst>
                <a:ext uri="{FF2B5EF4-FFF2-40B4-BE49-F238E27FC236}">
                  <a16:creationId xmlns:a16="http://schemas.microsoft.com/office/drawing/2014/main" id="{64B19986-65C8-403F-99E6-6332A8F88F33}"/>
                </a:ext>
              </a:extLst>
            </p:cNvPr>
            <p:cNvSpPr/>
            <p:nvPr/>
          </p:nvSpPr>
          <p:spPr>
            <a:xfrm>
              <a:off x="7903229" y="4868939"/>
              <a:ext cx="453132" cy="717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10" name="!!Group 24">
            <a:extLst>
              <a:ext uri="{FF2B5EF4-FFF2-40B4-BE49-F238E27FC236}">
                <a16:creationId xmlns:a16="http://schemas.microsoft.com/office/drawing/2014/main" id="{7CB84BEE-EA51-47F6-AB91-219E8657CE27}"/>
              </a:ext>
            </a:extLst>
          </p:cNvPr>
          <p:cNvGrpSpPr/>
          <p:nvPr/>
        </p:nvGrpSpPr>
        <p:grpSpPr>
          <a:xfrm>
            <a:off x="905897" y="3964718"/>
            <a:ext cx="933795" cy="2911217"/>
            <a:chOff x="6156878" y="1263490"/>
            <a:chExt cx="2445840" cy="5564834"/>
          </a:xfrm>
          <a:solidFill>
            <a:schemeClr val="tx1">
              <a:lumMod val="95000"/>
              <a:lumOff val="5000"/>
              <a:alpha val="60000"/>
            </a:schemeClr>
          </a:solidFill>
        </p:grpSpPr>
        <p:sp>
          <p:nvSpPr>
            <p:cNvPr id="111" name="Rectangle 110">
              <a:extLst>
                <a:ext uri="{FF2B5EF4-FFF2-40B4-BE49-F238E27FC236}">
                  <a16:creationId xmlns:a16="http://schemas.microsoft.com/office/drawing/2014/main" id="{3D583FFA-79E8-4712-BB8D-89F08052720B}"/>
                </a:ext>
              </a:extLst>
            </p:cNvPr>
            <p:cNvSpPr/>
            <p:nvPr/>
          </p:nvSpPr>
          <p:spPr>
            <a:xfrm>
              <a:off x="6156878" y="1263490"/>
              <a:ext cx="2445840"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2" name="Rectangle 111">
              <a:extLst>
                <a:ext uri="{FF2B5EF4-FFF2-40B4-BE49-F238E27FC236}">
                  <a16:creationId xmlns:a16="http://schemas.microsoft.com/office/drawing/2014/main" id="{6D9A4304-6543-4074-A642-4376509451C1}"/>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3" name="Rectangle 112">
              <a:extLst>
                <a:ext uri="{FF2B5EF4-FFF2-40B4-BE49-F238E27FC236}">
                  <a16:creationId xmlns:a16="http://schemas.microsoft.com/office/drawing/2014/main" id="{8ABB6CDF-EC59-49E7-B2E3-A0321EE3AE06}"/>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4" name="Rectangle 113">
              <a:extLst>
                <a:ext uri="{FF2B5EF4-FFF2-40B4-BE49-F238E27FC236}">
                  <a16:creationId xmlns:a16="http://schemas.microsoft.com/office/drawing/2014/main" id="{E86E140D-6D96-43D1-A13E-1CCBD6369618}"/>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5" name="Rectangle 114">
              <a:extLst>
                <a:ext uri="{FF2B5EF4-FFF2-40B4-BE49-F238E27FC236}">
                  <a16:creationId xmlns:a16="http://schemas.microsoft.com/office/drawing/2014/main" id="{AEA6E077-F128-464A-8FB4-98569B97098C}"/>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6" name="Rectangle 115">
              <a:extLst>
                <a:ext uri="{FF2B5EF4-FFF2-40B4-BE49-F238E27FC236}">
                  <a16:creationId xmlns:a16="http://schemas.microsoft.com/office/drawing/2014/main" id="{83905C02-AD68-4506-9802-D2D4A58C2962}"/>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7" name="Rectangle 116">
              <a:extLst>
                <a:ext uri="{FF2B5EF4-FFF2-40B4-BE49-F238E27FC236}">
                  <a16:creationId xmlns:a16="http://schemas.microsoft.com/office/drawing/2014/main" id="{82A58008-DBBB-4250-9F09-0756B2928173}"/>
                </a:ext>
              </a:extLst>
            </p:cNvPr>
            <p:cNvSpPr/>
            <p:nvPr/>
          </p:nvSpPr>
          <p:spPr>
            <a:xfrm>
              <a:off x="7901120"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8" name="Rectangle 117">
              <a:extLst>
                <a:ext uri="{FF2B5EF4-FFF2-40B4-BE49-F238E27FC236}">
                  <a16:creationId xmlns:a16="http://schemas.microsoft.com/office/drawing/2014/main" id="{633B74D4-6D5E-425B-806A-F124B3B581EA}"/>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9" name="Rectangle 118">
              <a:extLst>
                <a:ext uri="{FF2B5EF4-FFF2-40B4-BE49-F238E27FC236}">
                  <a16:creationId xmlns:a16="http://schemas.microsoft.com/office/drawing/2014/main" id="{EA9D4335-1B1C-4FB1-BEBC-7A5B054A0A8F}"/>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0" name="Rectangle 119">
              <a:extLst>
                <a:ext uri="{FF2B5EF4-FFF2-40B4-BE49-F238E27FC236}">
                  <a16:creationId xmlns:a16="http://schemas.microsoft.com/office/drawing/2014/main" id="{34321385-D002-49EF-AC53-36B688305E4C}"/>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1" name="Rectangle 120">
              <a:extLst>
                <a:ext uri="{FF2B5EF4-FFF2-40B4-BE49-F238E27FC236}">
                  <a16:creationId xmlns:a16="http://schemas.microsoft.com/office/drawing/2014/main" id="{BBA9EA37-82AB-481E-921A-042C6B18F65B}"/>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2" name="Rectangle 121">
              <a:extLst>
                <a:ext uri="{FF2B5EF4-FFF2-40B4-BE49-F238E27FC236}">
                  <a16:creationId xmlns:a16="http://schemas.microsoft.com/office/drawing/2014/main" id="{6DAC24CA-2593-42BA-BF81-EAE8B9D3ECDD}"/>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3" name="Rectangle 122">
              <a:extLst>
                <a:ext uri="{FF2B5EF4-FFF2-40B4-BE49-F238E27FC236}">
                  <a16:creationId xmlns:a16="http://schemas.microsoft.com/office/drawing/2014/main" id="{D8102C7D-8735-4509-AF24-C3B4D536CE00}"/>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4" name="Rectangle 123">
              <a:extLst>
                <a:ext uri="{FF2B5EF4-FFF2-40B4-BE49-F238E27FC236}">
                  <a16:creationId xmlns:a16="http://schemas.microsoft.com/office/drawing/2014/main" id="{F9201276-445F-46D2-87AA-DE441880BA94}"/>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5" name="Rectangle 124">
              <a:extLst>
                <a:ext uri="{FF2B5EF4-FFF2-40B4-BE49-F238E27FC236}">
                  <a16:creationId xmlns:a16="http://schemas.microsoft.com/office/drawing/2014/main" id="{F9F0340F-150E-42E7-B14D-62E509357D9B}"/>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6" name="Rectangle 125">
              <a:extLst>
                <a:ext uri="{FF2B5EF4-FFF2-40B4-BE49-F238E27FC236}">
                  <a16:creationId xmlns:a16="http://schemas.microsoft.com/office/drawing/2014/main" id="{1F123371-CE54-4DBA-860B-090E571BD5D0}"/>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27" name="!!Group 47">
            <a:extLst>
              <a:ext uri="{FF2B5EF4-FFF2-40B4-BE49-F238E27FC236}">
                <a16:creationId xmlns:a16="http://schemas.microsoft.com/office/drawing/2014/main" id="{5D72DAF7-8D0A-4306-8B29-6ED64ACE7011}"/>
              </a:ext>
            </a:extLst>
          </p:cNvPr>
          <p:cNvGrpSpPr/>
          <p:nvPr/>
        </p:nvGrpSpPr>
        <p:grpSpPr>
          <a:xfrm>
            <a:off x="-110437" y="4852327"/>
            <a:ext cx="1145426" cy="2005673"/>
            <a:chOff x="6156879" y="1263490"/>
            <a:chExt cx="2445841" cy="5564834"/>
          </a:xfrm>
          <a:solidFill>
            <a:srgbClr val="7F7F7F">
              <a:alpha val="60000"/>
            </a:srgbClr>
          </a:solidFill>
        </p:grpSpPr>
        <p:sp>
          <p:nvSpPr>
            <p:cNvPr id="128" name="Rectangle 127">
              <a:extLst>
                <a:ext uri="{FF2B5EF4-FFF2-40B4-BE49-F238E27FC236}">
                  <a16:creationId xmlns:a16="http://schemas.microsoft.com/office/drawing/2014/main" id="{082199DE-6975-4440-9C8A-96A1919ED75B}"/>
                </a:ext>
              </a:extLst>
            </p:cNvPr>
            <p:cNvSpPr/>
            <p:nvPr/>
          </p:nvSpPr>
          <p:spPr>
            <a:xfrm>
              <a:off x="6156879" y="1263490"/>
              <a:ext cx="2445841" cy="5564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9" name="Rectangle 128">
              <a:extLst>
                <a:ext uri="{FF2B5EF4-FFF2-40B4-BE49-F238E27FC236}">
                  <a16:creationId xmlns:a16="http://schemas.microsoft.com/office/drawing/2014/main" id="{1F810F31-5619-4D09-A947-B936D35434B9}"/>
                </a:ext>
              </a:extLst>
            </p:cNvPr>
            <p:cNvSpPr/>
            <p:nvPr/>
          </p:nvSpPr>
          <p:spPr>
            <a:xfrm>
              <a:off x="6370064"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0" name="Rectangle 129">
              <a:extLst>
                <a:ext uri="{FF2B5EF4-FFF2-40B4-BE49-F238E27FC236}">
                  <a16:creationId xmlns:a16="http://schemas.microsoft.com/office/drawing/2014/main" id="{F860042C-F433-45B7-A386-A9FD6652172C}"/>
                </a:ext>
              </a:extLst>
            </p:cNvPr>
            <p:cNvSpPr/>
            <p:nvPr/>
          </p:nvSpPr>
          <p:spPr>
            <a:xfrm>
              <a:off x="7123113" y="13905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1" name="Rectangle 130">
              <a:extLst>
                <a:ext uri="{FF2B5EF4-FFF2-40B4-BE49-F238E27FC236}">
                  <a16:creationId xmlns:a16="http://schemas.microsoft.com/office/drawing/2014/main" id="{75412872-F440-46DD-8C0C-476B193B78B3}"/>
                </a:ext>
              </a:extLst>
            </p:cNvPr>
            <p:cNvSpPr/>
            <p:nvPr/>
          </p:nvSpPr>
          <p:spPr>
            <a:xfrm>
              <a:off x="7910090" y="13905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2" name="Rectangle 131">
              <a:extLst>
                <a:ext uri="{FF2B5EF4-FFF2-40B4-BE49-F238E27FC236}">
                  <a16:creationId xmlns:a16="http://schemas.microsoft.com/office/drawing/2014/main" id="{B1315F44-C24C-4ADE-958D-F6F693453B50}"/>
                </a:ext>
              </a:extLst>
            </p:cNvPr>
            <p:cNvSpPr/>
            <p:nvPr/>
          </p:nvSpPr>
          <p:spPr>
            <a:xfrm>
              <a:off x="6361094" y="2247095"/>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3" name="Rectangle 132">
              <a:extLst>
                <a:ext uri="{FF2B5EF4-FFF2-40B4-BE49-F238E27FC236}">
                  <a16:creationId xmlns:a16="http://schemas.microsoft.com/office/drawing/2014/main" id="{C43E06A3-EFDF-4FB9-9A97-1BC390287CB0}"/>
                </a:ext>
              </a:extLst>
            </p:cNvPr>
            <p:cNvSpPr/>
            <p:nvPr/>
          </p:nvSpPr>
          <p:spPr>
            <a:xfrm>
              <a:off x="7114143" y="2247095"/>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4" name="Rectangle 133">
              <a:extLst>
                <a:ext uri="{FF2B5EF4-FFF2-40B4-BE49-F238E27FC236}">
                  <a16:creationId xmlns:a16="http://schemas.microsoft.com/office/drawing/2014/main" id="{31B3079C-5168-45C5-BD2D-CA17E1314924}"/>
                </a:ext>
              </a:extLst>
            </p:cNvPr>
            <p:cNvSpPr/>
            <p:nvPr/>
          </p:nvSpPr>
          <p:spPr>
            <a:xfrm>
              <a:off x="7901121" y="2247095"/>
              <a:ext cx="453132" cy="7173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5" name="Rectangle 134">
              <a:extLst>
                <a:ext uri="{FF2B5EF4-FFF2-40B4-BE49-F238E27FC236}">
                  <a16:creationId xmlns:a16="http://schemas.microsoft.com/office/drawing/2014/main" id="{D69B3FAB-47BB-4183-B6D4-C5B3A4EE9FC8}"/>
                </a:ext>
              </a:extLst>
            </p:cNvPr>
            <p:cNvSpPr/>
            <p:nvPr/>
          </p:nvSpPr>
          <p:spPr>
            <a:xfrm>
              <a:off x="6376918"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6" name="Rectangle 135">
              <a:extLst>
                <a:ext uri="{FF2B5EF4-FFF2-40B4-BE49-F238E27FC236}">
                  <a16:creationId xmlns:a16="http://schemas.microsoft.com/office/drawing/2014/main" id="{3BB85026-F85B-4795-A911-5833FE3112DB}"/>
                </a:ext>
              </a:extLst>
            </p:cNvPr>
            <p:cNvSpPr/>
            <p:nvPr/>
          </p:nvSpPr>
          <p:spPr>
            <a:xfrm>
              <a:off x="7129967" y="3109158"/>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7" name="Rectangle 136">
              <a:extLst>
                <a:ext uri="{FF2B5EF4-FFF2-40B4-BE49-F238E27FC236}">
                  <a16:creationId xmlns:a16="http://schemas.microsoft.com/office/drawing/2014/main" id="{ECD6A058-0685-4C97-852F-D9B61B7D4F9E}"/>
                </a:ext>
              </a:extLst>
            </p:cNvPr>
            <p:cNvSpPr/>
            <p:nvPr/>
          </p:nvSpPr>
          <p:spPr>
            <a:xfrm>
              <a:off x="7916944" y="3109158"/>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8" name="Rectangle 137">
              <a:extLst>
                <a:ext uri="{FF2B5EF4-FFF2-40B4-BE49-F238E27FC236}">
                  <a16:creationId xmlns:a16="http://schemas.microsoft.com/office/drawing/2014/main" id="{4F319D44-2B8C-46DA-A6DE-8AA2233C4EA2}"/>
                </a:ext>
              </a:extLst>
            </p:cNvPr>
            <p:cNvSpPr/>
            <p:nvPr/>
          </p:nvSpPr>
          <p:spPr>
            <a:xfrm>
              <a:off x="6367948"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9" name="Rectangle 138">
              <a:extLst>
                <a:ext uri="{FF2B5EF4-FFF2-40B4-BE49-F238E27FC236}">
                  <a16:creationId xmlns:a16="http://schemas.microsoft.com/office/drawing/2014/main" id="{D2C0D7DB-028C-4B07-BF5F-6112372FFB44}"/>
                </a:ext>
              </a:extLst>
            </p:cNvPr>
            <p:cNvSpPr/>
            <p:nvPr/>
          </p:nvSpPr>
          <p:spPr>
            <a:xfrm>
              <a:off x="7120997" y="3965712"/>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0" name="Rectangle 139">
              <a:extLst>
                <a:ext uri="{FF2B5EF4-FFF2-40B4-BE49-F238E27FC236}">
                  <a16:creationId xmlns:a16="http://schemas.microsoft.com/office/drawing/2014/main" id="{0E8F1BA9-69B6-4404-8919-A9EA96A6EB5A}"/>
                </a:ext>
              </a:extLst>
            </p:cNvPr>
            <p:cNvSpPr/>
            <p:nvPr/>
          </p:nvSpPr>
          <p:spPr>
            <a:xfrm>
              <a:off x="7907974" y="3965712"/>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1" name="Rectangle 140">
              <a:extLst>
                <a:ext uri="{FF2B5EF4-FFF2-40B4-BE49-F238E27FC236}">
                  <a16:creationId xmlns:a16="http://schemas.microsoft.com/office/drawing/2014/main" id="{FC2CFFDF-0AF0-4881-BDDF-4E66CE343D8E}"/>
                </a:ext>
              </a:extLst>
            </p:cNvPr>
            <p:cNvSpPr/>
            <p:nvPr/>
          </p:nvSpPr>
          <p:spPr>
            <a:xfrm>
              <a:off x="6363204"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2" name="Rectangle 141">
              <a:extLst>
                <a:ext uri="{FF2B5EF4-FFF2-40B4-BE49-F238E27FC236}">
                  <a16:creationId xmlns:a16="http://schemas.microsoft.com/office/drawing/2014/main" id="{7DACF61D-86F7-4D36-BC2B-4A69264FF356}"/>
                </a:ext>
              </a:extLst>
            </p:cNvPr>
            <p:cNvSpPr/>
            <p:nvPr/>
          </p:nvSpPr>
          <p:spPr>
            <a:xfrm>
              <a:off x="7116253" y="4868941"/>
              <a:ext cx="525796"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3" name="Rectangle 142">
              <a:extLst>
                <a:ext uri="{FF2B5EF4-FFF2-40B4-BE49-F238E27FC236}">
                  <a16:creationId xmlns:a16="http://schemas.microsoft.com/office/drawing/2014/main" id="{C64585C4-7AD6-4F2B-A56D-93685C343DA4}"/>
                </a:ext>
              </a:extLst>
            </p:cNvPr>
            <p:cNvSpPr/>
            <p:nvPr/>
          </p:nvSpPr>
          <p:spPr>
            <a:xfrm>
              <a:off x="7903230" y="4868941"/>
              <a:ext cx="453132" cy="717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sp>
        <p:nvSpPr>
          <p:cNvPr id="144" name="Tán cây 1">
            <a:extLst>
              <a:ext uri="{FF2B5EF4-FFF2-40B4-BE49-F238E27FC236}">
                <a16:creationId xmlns:a16="http://schemas.microsoft.com/office/drawing/2014/main" id="{A4A35E1C-B4B4-4A1E-820F-DE5DC22A719F}"/>
              </a:ext>
            </a:extLst>
          </p:cNvPr>
          <p:cNvSpPr/>
          <p:nvPr/>
        </p:nvSpPr>
        <p:spPr>
          <a:xfrm>
            <a:off x="9431721" y="4281008"/>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9972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ặttroi">
            <a:extLst>
              <a:ext uri="{FF2B5EF4-FFF2-40B4-BE49-F238E27FC236}">
                <a16:creationId xmlns:a16="http://schemas.microsoft.com/office/drawing/2014/main" id="{F778E019-6E78-40F7-B243-FCF510FEB33E}"/>
              </a:ext>
            </a:extLst>
          </p:cNvPr>
          <p:cNvSpPr/>
          <p:nvPr/>
        </p:nvSpPr>
        <p:spPr>
          <a:xfrm>
            <a:off x="-1785238" y="-5414768"/>
            <a:ext cx="15662787" cy="156627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Oval 36">
            <a:extLst>
              <a:ext uri="{FF2B5EF4-FFF2-40B4-BE49-F238E27FC236}">
                <a16:creationId xmlns:a16="http://schemas.microsoft.com/office/drawing/2014/main" id="{C7E210C4-31FC-45C1-A543-9169D9BD138A}"/>
              </a:ext>
            </a:extLst>
          </p:cNvPr>
          <p:cNvSpPr/>
          <p:nvPr/>
        </p:nvSpPr>
        <p:spPr>
          <a:xfrm>
            <a:off x="-1735394" y="-4383699"/>
            <a:ext cx="15662787" cy="156627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án cây 2a">
            <a:extLst>
              <a:ext uri="{FF2B5EF4-FFF2-40B4-BE49-F238E27FC236}">
                <a16:creationId xmlns:a16="http://schemas.microsoft.com/office/drawing/2014/main" id="{9C68C877-A671-4711-8F27-FA4B8236DF3C}"/>
              </a:ext>
            </a:extLst>
          </p:cNvPr>
          <p:cNvSpPr/>
          <p:nvPr/>
        </p:nvSpPr>
        <p:spPr>
          <a:xfrm>
            <a:off x="9310200" y="3447695"/>
            <a:ext cx="1766850" cy="2806954"/>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hân cây 2a">
            <a:extLst>
              <a:ext uri="{FF2B5EF4-FFF2-40B4-BE49-F238E27FC236}">
                <a16:creationId xmlns:a16="http://schemas.microsoft.com/office/drawing/2014/main" id="{86F33EB4-90C1-4391-9943-3CF6C37715A2}"/>
              </a:ext>
            </a:extLst>
          </p:cNvPr>
          <p:cNvSpPr/>
          <p:nvPr/>
        </p:nvSpPr>
        <p:spPr>
          <a:xfrm>
            <a:off x="10012827" y="5069177"/>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Tán cây 1a">
            <a:extLst>
              <a:ext uri="{FF2B5EF4-FFF2-40B4-BE49-F238E27FC236}">
                <a16:creationId xmlns:a16="http://schemas.microsoft.com/office/drawing/2014/main" id="{8097E476-A0BF-4B2D-BBD8-B9CF5C1731F7}"/>
              </a:ext>
            </a:extLst>
          </p:cNvPr>
          <p:cNvSpPr/>
          <p:nvPr/>
        </p:nvSpPr>
        <p:spPr>
          <a:xfrm>
            <a:off x="11137112" y="4320719"/>
            <a:ext cx="1115975" cy="204908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hân cây 1a">
            <a:extLst>
              <a:ext uri="{FF2B5EF4-FFF2-40B4-BE49-F238E27FC236}">
                <a16:creationId xmlns:a16="http://schemas.microsoft.com/office/drawing/2014/main" id="{0C9B6483-BCE8-43D3-931E-D1CD997176BC}"/>
              </a:ext>
            </a:extLst>
          </p:cNvPr>
          <p:cNvSpPr/>
          <p:nvPr/>
        </p:nvSpPr>
        <p:spPr>
          <a:xfrm>
            <a:off x="11536814" y="53049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hân cây 2.2a">
            <a:extLst>
              <a:ext uri="{FF2B5EF4-FFF2-40B4-BE49-F238E27FC236}">
                <a16:creationId xmlns:a16="http://schemas.microsoft.com/office/drawing/2014/main" id="{FD5AC8D8-91FA-4F60-A49F-3645552D7B33}"/>
              </a:ext>
            </a:extLst>
          </p:cNvPr>
          <p:cNvSpPr/>
          <p:nvPr/>
        </p:nvSpPr>
        <p:spPr>
          <a:xfrm>
            <a:off x="10712169"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3" name="!!vuong 3">
            <a:extLst>
              <a:ext uri="{FF2B5EF4-FFF2-40B4-BE49-F238E27FC236}">
                <a16:creationId xmlns:a16="http://schemas.microsoft.com/office/drawing/2014/main" id="{B97DDD12-ED2A-418E-A3C0-CA20E363451D}"/>
              </a:ext>
            </a:extLst>
          </p:cNvPr>
          <p:cNvSpPr/>
          <p:nvPr/>
        </p:nvSpPr>
        <p:spPr>
          <a:xfrm rot="16200000">
            <a:off x="3920285" y="-3455831"/>
            <a:ext cx="4368802" cy="11744915"/>
          </a:xfrm>
          <a:prstGeom prst="rect">
            <a:avLst/>
          </a:prstGeom>
          <a:noFill/>
          <a:ln w="57150">
            <a:solidFill>
              <a:srgbClr val="44F5FE"/>
            </a:solidFill>
          </a:ln>
          <a:effectLst>
            <a:outerShdw blurRad="381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vuong 1">
            <a:extLst>
              <a:ext uri="{FF2B5EF4-FFF2-40B4-BE49-F238E27FC236}">
                <a16:creationId xmlns:a16="http://schemas.microsoft.com/office/drawing/2014/main" id="{36F045ED-497A-49C7-A433-0532B45BEBF8}"/>
              </a:ext>
            </a:extLst>
          </p:cNvPr>
          <p:cNvSpPr/>
          <p:nvPr/>
        </p:nvSpPr>
        <p:spPr>
          <a:xfrm rot="10800000" flipH="1">
            <a:off x="5511975" y="4941901"/>
            <a:ext cx="4383537" cy="886886"/>
          </a:xfrm>
          <a:prstGeom prst="rect">
            <a:avLst/>
          </a:prstGeom>
          <a:solidFill>
            <a:schemeClr val="bg1">
              <a:lumMod val="85000"/>
            </a:schemeClr>
          </a:solidFill>
          <a:ln w="38100">
            <a:solidFill>
              <a:schemeClr val="tx1">
                <a:lumMod val="95000"/>
                <a:lumOff val="5000"/>
              </a:schemeClr>
            </a:solidFill>
            <a:prstDash val="dash"/>
          </a:ln>
          <a:effectLst>
            <a:outerShdw blurRad="355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Viền Kim Cương Xanh Ngọc">
            <a:extLst>
              <a:ext uri="{FF2B5EF4-FFF2-40B4-BE49-F238E27FC236}">
                <a16:creationId xmlns:a16="http://schemas.microsoft.com/office/drawing/2014/main" id="{24B0F566-93EF-4D3A-94C7-AD90EF3D77EE}"/>
              </a:ext>
            </a:extLst>
          </p:cNvPr>
          <p:cNvSpPr/>
          <p:nvPr/>
        </p:nvSpPr>
        <p:spPr>
          <a:xfrm rot="5400000">
            <a:off x="-4682230" y="-7428553"/>
            <a:ext cx="21600000" cy="21600000"/>
          </a:xfrm>
          <a:prstGeom prst="diamond">
            <a:avLst/>
          </a:prstGeom>
          <a:noFill/>
          <a:ln w="330200">
            <a:solidFill>
              <a:srgbClr val="016E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A8C707-AF8C-4419-97E5-B95184755F48}"/>
              </a:ext>
            </a:extLst>
          </p:cNvPr>
          <p:cNvSpPr txBox="1"/>
          <p:nvPr/>
        </p:nvSpPr>
        <p:spPr>
          <a:xfrm>
            <a:off x="5243161" y="5085682"/>
            <a:ext cx="4453107" cy="523220"/>
          </a:xfrm>
          <a:prstGeom prst="rect">
            <a:avLst/>
          </a:prstGeom>
          <a:noFill/>
        </p:spPr>
        <p:txBody>
          <a:bodyPr wrap="square">
            <a:spAutoFit/>
          </a:bodyPr>
          <a:lstStyle/>
          <a:p>
            <a:pPr lvl="1" algn="just" fontAlgn="base">
              <a:spcBef>
                <a:spcPts val="600"/>
              </a:spcBef>
              <a:spcAft>
                <a:spcPts val="600"/>
              </a:spcAft>
              <a:buClr>
                <a:srgbClr val="000000"/>
              </a:buClr>
            </a:pPr>
            <a:r>
              <a:rPr lang="en-US" sz="2800" b="1" i="0" dirty="0">
                <a:solidFill>
                  <a:srgbClr val="262626"/>
                </a:solidFill>
                <a:effectLst/>
                <a:latin typeface="Times New Roman" panose="02020603050405020304" pitchFamily="18" charset="0"/>
                <a:cs typeface="Times New Roman" panose="02020603050405020304" pitchFamily="18" charset="0"/>
              </a:rPr>
              <a:t>Benefits of </a:t>
            </a:r>
            <a:r>
              <a:rPr lang="en-US" sz="2800" b="1" i="0" dirty="0">
                <a:solidFill>
                  <a:srgbClr val="019299"/>
                </a:solidFill>
                <a:effectLst/>
                <a:latin typeface="Times New Roman" panose="02020603050405020304" pitchFamily="18" charset="0"/>
                <a:cs typeface="Times New Roman" panose="02020603050405020304" pitchFamily="18" charset="0"/>
              </a:rPr>
              <a:t>RFM</a:t>
            </a:r>
            <a:r>
              <a:rPr lang="en-US" sz="2800" b="1" i="0" dirty="0">
                <a:solidFill>
                  <a:srgbClr val="262626"/>
                </a:solidFill>
                <a:effectLst/>
                <a:latin typeface="Times New Roman" panose="02020603050405020304" pitchFamily="18" charset="0"/>
                <a:cs typeface="Times New Roman" panose="02020603050405020304" pitchFamily="18" charset="0"/>
              </a:rPr>
              <a:t> analysis</a:t>
            </a:r>
            <a:endParaRPr lang="en-US" sz="2800" b="1" dirty="0">
              <a:solidFill>
                <a:srgbClr val="262626"/>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7" name="!!Tán cây 2.2a">
            <a:extLst>
              <a:ext uri="{FF2B5EF4-FFF2-40B4-BE49-F238E27FC236}">
                <a16:creationId xmlns:a16="http://schemas.microsoft.com/office/drawing/2014/main" id="{B316E715-AA45-4F82-B535-B4E33D107F87}"/>
              </a:ext>
            </a:extLst>
          </p:cNvPr>
          <p:cNvSpPr/>
          <p:nvPr/>
        </p:nvSpPr>
        <p:spPr>
          <a:xfrm>
            <a:off x="9896119"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9220" name="Picture 4">
            <a:extLst>
              <a:ext uri="{FF2B5EF4-FFF2-40B4-BE49-F238E27FC236}">
                <a16:creationId xmlns:a16="http://schemas.microsoft.com/office/drawing/2014/main" id="{72EC9E5E-F464-415F-8695-702F1D92D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738" r="13738"/>
          <a:stretch/>
        </p:blipFill>
        <p:spPr bwMode="auto">
          <a:xfrm>
            <a:off x="172506" y="1068783"/>
            <a:ext cx="4006059" cy="4605327"/>
          </a:xfrm>
          <a:prstGeom prst="rect">
            <a:avLst/>
          </a:prstGeom>
          <a:noFill/>
          <a:effectLst>
            <a:outerShdw blurRad="571500" dist="38100" dir="18900000" sx="103000" sy="103000" algn="bl" rotWithShape="0">
              <a:prstClr val="black">
                <a:alpha val="56000"/>
              </a:prstClr>
            </a:outerShdw>
          </a:effectLst>
          <a:extLst>
            <a:ext uri="{909E8E84-426E-40DD-AFC4-6F175D3DCCD1}">
              <a14:hiddenFill xmlns:a14="http://schemas.microsoft.com/office/drawing/2010/main">
                <a:solidFill>
                  <a:srgbClr val="FFFFFF"/>
                </a:solidFill>
              </a14:hiddenFill>
            </a:ext>
          </a:extLst>
        </p:spPr>
      </p:pic>
      <p:sp>
        <p:nvSpPr>
          <p:cNvPr id="21" name="!!vuong 2">
            <a:extLst>
              <a:ext uri="{FF2B5EF4-FFF2-40B4-BE49-F238E27FC236}">
                <a16:creationId xmlns:a16="http://schemas.microsoft.com/office/drawing/2014/main" id="{30803346-22CD-441D-BE78-E04D73183CB0}"/>
              </a:ext>
            </a:extLst>
          </p:cNvPr>
          <p:cNvSpPr/>
          <p:nvPr/>
        </p:nvSpPr>
        <p:spPr>
          <a:xfrm>
            <a:off x="102834" y="908285"/>
            <a:ext cx="4522664" cy="4605327"/>
          </a:xfrm>
          <a:prstGeom prst="rect">
            <a:avLst/>
          </a:prstGeom>
          <a:solidFill>
            <a:srgbClr val="7F7F7F">
              <a:alpha val="1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4" name="TextBox 33">
            <a:extLst>
              <a:ext uri="{FF2B5EF4-FFF2-40B4-BE49-F238E27FC236}">
                <a16:creationId xmlns:a16="http://schemas.microsoft.com/office/drawing/2014/main" id="{6BECBB0E-CC08-464E-B396-181A4714F99D}"/>
              </a:ext>
            </a:extLst>
          </p:cNvPr>
          <p:cNvSpPr txBox="1"/>
          <p:nvPr/>
        </p:nvSpPr>
        <p:spPr>
          <a:xfrm>
            <a:off x="4862376" y="700096"/>
            <a:ext cx="7092208" cy="3268652"/>
          </a:xfrm>
          <a:prstGeom prst="rect">
            <a:avLst/>
          </a:prstGeom>
          <a:noFill/>
        </p:spPr>
        <p:txBody>
          <a:bodyPr wrap="square">
            <a:spAutoFit/>
          </a:bodyPr>
          <a:lstStyle/>
          <a:p>
            <a:pPr algn="l">
              <a:lnSpc>
                <a:spcPct val="150000"/>
              </a:lnSpc>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 Increase customer retention rates.</a:t>
            </a:r>
          </a:p>
          <a:p>
            <a:pPr algn="l">
              <a:lnSpc>
                <a:spcPct val="150000"/>
              </a:lnSpc>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 Improve response rates from customers.</a:t>
            </a:r>
          </a:p>
          <a:p>
            <a:pPr algn="l">
              <a:lnSpc>
                <a:spcPct val="150000"/>
              </a:lnSpc>
              <a:buFont typeface="Arial" panose="020B0604020202020204" pitchFamily="34" charset="0"/>
              <a:buChar char="•"/>
            </a:pPr>
            <a:r>
              <a:rPr lang="en-US" sz="2000" b="0" i="0" dirty="0">
                <a:solidFill>
                  <a:srgbClr val="D1D5DB"/>
                </a:solidFill>
                <a:effectLst/>
                <a:latin typeface="Times New Roman" panose="02020603050405020304" pitchFamily="18" charset="0"/>
                <a:cs typeface="Times New Roman" panose="02020603050405020304" pitchFamily="18" charset="0"/>
              </a:rPr>
              <a:t> Boost revenue generated from customers.</a:t>
            </a:r>
          </a:p>
          <a:p>
            <a:pPr marL="342900" indent="-342900" algn="l">
              <a:lnSpc>
                <a:spcPct val="150000"/>
              </a:lnSpc>
              <a:buFont typeface="Wingdings" panose="05000000000000000000" pitchFamily="2" charset="2"/>
              <a:buChar char="Ø"/>
            </a:pPr>
            <a:r>
              <a:rPr lang="en-US" sz="2000" b="0" i="0" dirty="0">
                <a:solidFill>
                  <a:srgbClr val="D1D5DB"/>
                </a:solidFill>
                <a:effectLst/>
                <a:latin typeface="Times New Roman" panose="02020603050405020304" pitchFamily="18" charset="0"/>
                <a:cs typeface="Times New Roman" panose="02020603050405020304" pitchFamily="18" charset="0"/>
              </a:rPr>
              <a:t> It is based on the marketing premise that </a:t>
            </a:r>
            <a:r>
              <a:rPr lang="en-US" sz="2000" b="0" i="0" dirty="0">
                <a:solidFill>
                  <a:srgbClr val="019299"/>
                </a:solidFill>
                <a:effectLst/>
                <a:latin typeface="Times New Roman" panose="02020603050405020304" pitchFamily="18" charset="0"/>
                <a:cs typeface="Times New Roman" panose="02020603050405020304" pitchFamily="18" charset="0"/>
              </a:rPr>
              <a:t>80% of your business's revenue comes from 20% of your customers</a:t>
            </a:r>
            <a:r>
              <a:rPr lang="en-US" sz="2000" b="0" i="0" dirty="0">
                <a:solidFill>
                  <a:srgbClr val="D1D5DB"/>
                </a:solidFill>
                <a:effectLst/>
                <a:latin typeface="Times New Roman" panose="02020603050405020304" pitchFamily="18" charset="0"/>
                <a:cs typeface="Times New Roman" panose="02020603050405020304" pitchFamily="18" charset="0"/>
              </a:rPr>
              <a:t>. RFM helps identify customers more likely to respond to promotional campaigns by segmenting them into different categories.</a:t>
            </a:r>
          </a:p>
        </p:txBody>
      </p:sp>
      <p:sp>
        <p:nvSpPr>
          <p:cNvPr id="35" name="Freeform: Shape 34">
            <a:extLst>
              <a:ext uri="{FF2B5EF4-FFF2-40B4-BE49-F238E27FC236}">
                <a16:creationId xmlns:a16="http://schemas.microsoft.com/office/drawing/2014/main" id="{346D9A8D-8A8A-4EC9-94DE-C797BA79B2FF}"/>
              </a:ext>
            </a:extLst>
          </p:cNvPr>
          <p:cNvSpPr/>
          <p:nvPr/>
        </p:nvSpPr>
        <p:spPr>
          <a:xfrm>
            <a:off x="4551567" y="6952658"/>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323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6" name="Freeform: Shape 35">
            <a:extLst>
              <a:ext uri="{FF2B5EF4-FFF2-40B4-BE49-F238E27FC236}">
                <a16:creationId xmlns:a16="http://schemas.microsoft.com/office/drawing/2014/main" id="{A3E7CC48-9C32-453C-B584-8CB0D8D1CCE5}"/>
              </a:ext>
            </a:extLst>
          </p:cNvPr>
          <p:cNvSpPr/>
          <p:nvPr/>
        </p:nvSpPr>
        <p:spPr>
          <a:xfrm>
            <a:off x="10933650" y="6956133"/>
            <a:ext cx="4122295" cy="1963711"/>
          </a:xfrm>
          <a:custGeom>
            <a:avLst/>
            <a:gdLst>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4122295 w 4122295"/>
              <a:gd name="connsiteY5" fmla="*/ 1963711 h 1963711"/>
              <a:gd name="connsiteX0" fmla="*/ 4122295 w 4122295"/>
              <a:gd name="connsiteY0" fmla="*/ 1963711 h 1963711"/>
              <a:gd name="connsiteX1" fmla="*/ 0 w 4122295"/>
              <a:gd name="connsiteY1" fmla="*/ 1948721 h 1963711"/>
              <a:gd name="connsiteX2" fmla="*/ 1094281 w 4122295"/>
              <a:gd name="connsiteY2" fmla="*/ 1049311 h 1963711"/>
              <a:gd name="connsiteX3" fmla="*/ 1963711 w 4122295"/>
              <a:gd name="connsiteY3" fmla="*/ 0 h 1963711"/>
              <a:gd name="connsiteX4" fmla="*/ 2983042 w 4122295"/>
              <a:gd name="connsiteY4" fmla="*/ 1034321 h 1963711"/>
              <a:gd name="connsiteX5" fmla="*/ 3423951 w 4122295"/>
              <a:gd name="connsiteY5" fmla="*/ 1477130 h 1963711"/>
              <a:gd name="connsiteX6" fmla="*/ 4122295 w 4122295"/>
              <a:gd name="connsiteY6" fmla="*/ 1963711 h 196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2295" h="1963711">
                <a:moveTo>
                  <a:pt x="4122295" y="1963711"/>
                </a:moveTo>
                <a:lnTo>
                  <a:pt x="0" y="1948721"/>
                </a:lnTo>
                <a:cubicBezTo>
                  <a:pt x="364760" y="1648918"/>
                  <a:pt x="594609" y="1514005"/>
                  <a:pt x="1094281" y="1049311"/>
                </a:cubicBezTo>
                <a:cubicBezTo>
                  <a:pt x="1444051" y="684550"/>
                  <a:pt x="1583960" y="574623"/>
                  <a:pt x="1963711" y="0"/>
                </a:cubicBezTo>
                <a:cubicBezTo>
                  <a:pt x="2543330" y="689548"/>
                  <a:pt x="2478373" y="674557"/>
                  <a:pt x="2983042" y="1034321"/>
                </a:cubicBezTo>
                <a:cubicBezTo>
                  <a:pt x="3145002" y="1161937"/>
                  <a:pt x="3261991" y="1349514"/>
                  <a:pt x="3423951" y="1477130"/>
                </a:cubicBezTo>
                <a:lnTo>
                  <a:pt x="4122295" y="1963711"/>
                </a:lnTo>
                <a:close/>
              </a:path>
            </a:pathLst>
          </a:custGeom>
          <a:solidFill>
            <a:srgbClr val="181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Tán cây 2.2">
            <a:extLst>
              <a:ext uri="{FF2B5EF4-FFF2-40B4-BE49-F238E27FC236}">
                <a16:creationId xmlns:a16="http://schemas.microsoft.com/office/drawing/2014/main" id="{40974381-F7B0-4A45-BFE3-29125920F12F}"/>
              </a:ext>
            </a:extLst>
          </p:cNvPr>
          <p:cNvSpPr/>
          <p:nvPr/>
        </p:nvSpPr>
        <p:spPr>
          <a:xfrm>
            <a:off x="-26311686" y="2113780"/>
            <a:ext cx="1941843" cy="3534421"/>
          </a:xfrm>
          <a:custGeom>
            <a:avLst/>
            <a:gdLst>
              <a:gd name="connsiteX0" fmla="*/ 1007732 w 1934671"/>
              <a:gd name="connsiteY0" fmla="*/ 2617951 h 2756149"/>
              <a:gd name="connsiteX1" fmla="*/ 306274 w 1934671"/>
              <a:gd name="connsiteY1" fmla="*/ 2605425 h 2756149"/>
              <a:gd name="connsiteX2" fmla="*/ 268696 w 1934671"/>
              <a:gd name="connsiteY2" fmla="*/ 2242171 h 2756149"/>
              <a:gd name="connsiteX3" fmla="*/ 55754 w 1934671"/>
              <a:gd name="connsiteY3" fmla="*/ 1891442 h 2756149"/>
              <a:gd name="connsiteX4" fmla="*/ 105858 w 1934671"/>
              <a:gd name="connsiteY4" fmla="*/ 1540713 h 2756149"/>
              <a:gd name="connsiteX5" fmla="*/ 5649 w 1934671"/>
              <a:gd name="connsiteY5" fmla="*/ 1202510 h 2756149"/>
              <a:gd name="connsiteX6" fmla="*/ 306274 w 1934671"/>
              <a:gd name="connsiteY6" fmla="*/ 876834 h 2756149"/>
              <a:gd name="connsiteX7" fmla="*/ 306274 w 1934671"/>
              <a:gd name="connsiteY7" fmla="*/ 425897 h 2756149"/>
              <a:gd name="connsiteX8" fmla="*/ 669529 w 1934671"/>
              <a:gd name="connsiteY8" fmla="*/ 338214 h 2756149"/>
              <a:gd name="connsiteX9" fmla="*/ 970154 w 1934671"/>
              <a:gd name="connsiteY9" fmla="*/ 12 h 2756149"/>
              <a:gd name="connsiteX10" fmla="*/ 1358460 w 1934671"/>
              <a:gd name="connsiteY10" fmla="*/ 350740 h 2756149"/>
              <a:gd name="connsiteX11" fmla="*/ 1396038 w 1934671"/>
              <a:gd name="connsiteY11" fmla="*/ 563683 h 2756149"/>
              <a:gd name="connsiteX12" fmla="*/ 1771819 w 1934671"/>
              <a:gd name="connsiteY12" fmla="*/ 939464 h 2756149"/>
              <a:gd name="connsiteX13" fmla="*/ 1659085 w 1934671"/>
              <a:gd name="connsiteY13" fmla="*/ 1402927 h 2756149"/>
              <a:gd name="connsiteX14" fmla="*/ 1934658 w 1934671"/>
              <a:gd name="connsiteY14" fmla="*/ 1691025 h 2756149"/>
              <a:gd name="connsiteX15" fmla="*/ 1671611 w 1934671"/>
              <a:gd name="connsiteY15" fmla="*/ 2129436 h 2756149"/>
              <a:gd name="connsiteX16" fmla="*/ 1821923 w 1934671"/>
              <a:gd name="connsiteY16" fmla="*/ 2567847 h 2756149"/>
              <a:gd name="connsiteX17" fmla="*/ 1333408 w 1934671"/>
              <a:gd name="connsiteY17" fmla="*/ 2755738 h 2756149"/>
              <a:gd name="connsiteX18" fmla="*/ 1007732 w 1934671"/>
              <a:gd name="connsiteY18" fmla="*/ 2617951 h 27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671" h="2756149">
                <a:moveTo>
                  <a:pt x="1007732" y="2617951"/>
                </a:moveTo>
                <a:cubicBezTo>
                  <a:pt x="836543" y="2592899"/>
                  <a:pt x="429447" y="2668055"/>
                  <a:pt x="306274" y="2605425"/>
                </a:cubicBezTo>
                <a:cubicBezTo>
                  <a:pt x="183101" y="2542795"/>
                  <a:pt x="310449" y="2361168"/>
                  <a:pt x="268696" y="2242171"/>
                </a:cubicBezTo>
                <a:cubicBezTo>
                  <a:pt x="226943" y="2123174"/>
                  <a:pt x="82894" y="2008352"/>
                  <a:pt x="55754" y="1891442"/>
                </a:cubicBezTo>
                <a:cubicBezTo>
                  <a:pt x="28614" y="1774532"/>
                  <a:pt x="114209" y="1655535"/>
                  <a:pt x="105858" y="1540713"/>
                </a:cubicBezTo>
                <a:cubicBezTo>
                  <a:pt x="97507" y="1425891"/>
                  <a:pt x="-27754" y="1313156"/>
                  <a:pt x="5649" y="1202510"/>
                </a:cubicBezTo>
                <a:cubicBezTo>
                  <a:pt x="39052" y="1091864"/>
                  <a:pt x="256170" y="1006269"/>
                  <a:pt x="306274" y="876834"/>
                </a:cubicBezTo>
                <a:cubicBezTo>
                  <a:pt x="356378" y="747399"/>
                  <a:pt x="245732" y="515667"/>
                  <a:pt x="306274" y="425897"/>
                </a:cubicBezTo>
                <a:cubicBezTo>
                  <a:pt x="366816" y="336127"/>
                  <a:pt x="558882" y="409195"/>
                  <a:pt x="669529" y="338214"/>
                </a:cubicBezTo>
                <a:cubicBezTo>
                  <a:pt x="780176" y="267233"/>
                  <a:pt x="855332" y="-2076"/>
                  <a:pt x="970154" y="12"/>
                </a:cubicBezTo>
                <a:cubicBezTo>
                  <a:pt x="1084976" y="2100"/>
                  <a:pt x="1287479" y="256795"/>
                  <a:pt x="1358460" y="350740"/>
                </a:cubicBezTo>
                <a:cubicBezTo>
                  <a:pt x="1429441" y="444685"/>
                  <a:pt x="1327145" y="465562"/>
                  <a:pt x="1396038" y="563683"/>
                </a:cubicBezTo>
                <a:cubicBezTo>
                  <a:pt x="1464931" y="661804"/>
                  <a:pt x="1727978" y="799590"/>
                  <a:pt x="1771819" y="939464"/>
                </a:cubicBezTo>
                <a:cubicBezTo>
                  <a:pt x="1815660" y="1079338"/>
                  <a:pt x="1631945" y="1277667"/>
                  <a:pt x="1659085" y="1402927"/>
                </a:cubicBezTo>
                <a:cubicBezTo>
                  <a:pt x="1686225" y="1528187"/>
                  <a:pt x="1932570" y="1569940"/>
                  <a:pt x="1934658" y="1691025"/>
                </a:cubicBezTo>
                <a:cubicBezTo>
                  <a:pt x="1936746" y="1812110"/>
                  <a:pt x="1690400" y="1983299"/>
                  <a:pt x="1671611" y="2129436"/>
                </a:cubicBezTo>
                <a:cubicBezTo>
                  <a:pt x="1652822" y="2275573"/>
                  <a:pt x="1878290" y="2463463"/>
                  <a:pt x="1821923" y="2567847"/>
                </a:cubicBezTo>
                <a:cubicBezTo>
                  <a:pt x="1765556" y="2672231"/>
                  <a:pt x="1475370" y="2747387"/>
                  <a:pt x="1333408" y="2755738"/>
                </a:cubicBezTo>
                <a:cubicBezTo>
                  <a:pt x="1191447" y="2764089"/>
                  <a:pt x="1178921" y="2643003"/>
                  <a:pt x="1007732" y="2617951"/>
                </a:cubicBezTo>
                <a:close/>
              </a:path>
            </a:pathLst>
          </a:custGeom>
          <a:solidFill>
            <a:schemeClr val="tx1">
              <a:lumMod val="95000"/>
              <a:lumOff val="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 name="Thân cây 1">
            <a:extLst>
              <a:ext uri="{FF2B5EF4-FFF2-40B4-BE49-F238E27FC236}">
                <a16:creationId xmlns:a16="http://schemas.microsoft.com/office/drawing/2014/main" id="{A4B9DF15-B6B2-48A7-9FC0-FC09E29D58B7}"/>
              </a:ext>
            </a:extLst>
          </p:cNvPr>
          <p:cNvSpPr/>
          <p:nvPr/>
        </p:nvSpPr>
        <p:spPr>
          <a:xfrm>
            <a:off x="-9500848" y="4583370"/>
            <a:ext cx="301148" cy="1572376"/>
          </a:xfrm>
          <a:custGeom>
            <a:avLst/>
            <a:gdLst>
              <a:gd name="connsiteX0" fmla="*/ 75156 w 576197"/>
              <a:gd name="connsiteY0" fmla="*/ 2743200 h 2768252"/>
              <a:gd name="connsiteX1" fmla="*/ 225468 w 576197"/>
              <a:gd name="connsiteY1" fmla="*/ 1427967 h 2768252"/>
              <a:gd name="connsiteX2" fmla="*/ 0 w 576197"/>
              <a:gd name="connsiteY2" fmla="*/ 363255 h 2768252"/>
              <a:gd name="connsiteX3" fmla="*/ 275572 w 576197"/>
              <a:gd name="connsiteY3" fmla="*/ 1089764 h 2768252"/>
              <a:gd name="connsiteX4" fmla="*/ 325676 w 576197"/>
              <a:gd name="connsiteY4" fmla="*/ 0 h 2768252"/>
              <a:gd name="connsiteX5" fmla="*/ 413359 w 576197"/>
              <a:gd name="connsiteY5" fmla="*/ 989556 h 2768252"/>
              <a:gd name="connsiteX6" fmla="*/ 576197 w 576197"/>
              <a:gd name="connsiteY6" fmla="*/ 613775 h 2768252"/>
              <a:gd name="connsiteX7" fmla="*/ 438411 w 576197"/>
              <a:gd name="connsiteY7" fmla="*/ 1691014 h 2768252"/>
              <a:gd name="connsiteX8" fmla="*/ 463463 w 576197"/>
              <a:gd name="connsiteY8" fmla="*/ 2768252 h 2768252"/>
              <a:gd name="connsiteX9" fmla="*/ 75156 w 576197"/>
              <a:gd name="connsiteY9" fmla="*/ 2743200 h 27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768252">
                <a:moveTo>
                  <a:pt x="75156" y="2743200"/>
                </a:moveTo>
                <a:lnTo>
                  <a:pt x="225468" y="1427967"/>
                </a:lnTo>
                <a:lnTo>
                  <a:pt x="0" y="363255"/>
                </a:lnTo>
                <a:lnTo>
                  <a:pt x="275572" y="1089764"/>
                </a:lnTo>
                <a:lnTo>
                  <a:pt x="325676" y="0"/>
                </a:lnTo>
                <a:lnTo>
                  <a:pt x="413359" y="989556"/>
                </a:lnTo>
                <a:lnTo>
                  <a:pt x="576197" y="613775"/>
                </a:lnTo>
                <a:lnTo>
                  <a:pt x="438411" y="1691014"/>
                </a:lnTo>
                <a:lnTo>
                  <a:pt x="463463" y="2768252"/>
                </a:lnTo>
                <a:lnTo>
                  <a:pt x="75156" y="2743200"/>
                </a:lnTo>
                <a:close/>
              </a:path>
            </a:pathLst>
          </a:custGeom>
          <a:solidFill>
            <a:srgbClr val="7F7F7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án cây 2">
            <a:extLst>
              <a:ext uri="{FF2B5EF4-FFF2-40B4-BE49-F238E27FC236}">
                <a16:creationId xmlns:a16="http://schemas.microsoft.com/office/drawing/2014/main" id="{AB3BA6C5-4658-435D-9B6D-D1C2A118D1F5}"/>
              </a:ext>
            </a:extLst>
          </p:cNvPr>
          <p:cNvSpPr/>
          <p:nvPr/>
        </p:nvSpPr>
        <p:spPr>
          <a:xfrm>
            <a:off x="-16673343" y="2343015"/>
            <a:ext cx="1766850" cy="3472903"/>
          </a:xfrm>
          <a:custGeom>
            <a:avLst/>
            <a:gdLst>
              <a:gd name="connsiteX0" fmla="*/ 964553 w 1941850"/>
              <a:gd name="connsiteY0" fmla="*/ 2342516 h 2571711"/>
              <a:gd name="connsiteX1" fmla="*/ 400882 w 1941850"/>
              <a:gd name="connsiteY1" fmla="*/ 2567985 h 2571711"/>
              <a:gd name="connsiteX2" fmla="*/ 313200 w 1941850"/>
              <a:gd name="connsiteY2" fmla="*/ 2117048 h 2571711"/>
              <a:gd name="connsiteX3" fmla="*/ 75205 w 1941850"/>
              <a:gd name="connsiteY3" fmla="*/ 1891579 h 2571711"/>
              <a:gd name="connsiteX4" fmla="*/ 313200 w 1941850"/>
              <a:gd name="connsiteY4" fmla="*/ 1565902 h 2571711"/>
              <a:gd name="connsiteX5" fmla="*/ 49 w 1941850"/>
              <a:gd name="connsiteY5" fmla="*/ 1114965 h 2571711"/>
              <a:gd name="connsiteX6" fmla="*/ 288148 w 1941850"/>
              <a:gd name="connsiteY6" fmla="*/ 801815 h 2571711"/>
              <a:gd name="connsiteX7" fmla="*/ 200466 w 1941850"/>
              <a:gd name="connsiteY7" fmla="*/ 388456 h 2571711"/>
              <a:gd name="connsiteX8" fmla="*/ 588772 w 1941850"/>
              <a:gd name="connsiteY8" fmla="*/ 263196 h 2571711"/>
              <a:gd name="connsiteX9" fmla="*/ 839293 w 1941850"/>
              <a:gd name="connsiteY9" fmla="*/ 149 h 2571711"/>
              <a:gd name="connsiteX10" fmla="*/ 1089814 w 1941850"/>
              <a:gd name="connsiteY10" fmla="*/ 225617 h 2571711"/>
              <a:gd name="connsiteX11" fmla="*/ 1453068 w 1941850"/>
              <a:gd name="connsiteY11" fmla="*/ 238143 h 2571711"/>
              <a:gd name="connsiteX12" fmla="*/ 1415490 w 1941850"/>
              <a:gd name="connsiteY12" fmla="*/ 501190 h 2571711"/>
              <a:gd name="connsiteX13" fmla="*/ 1791271 w 1941850"/>
              <a:gd name="connsiteY13" fmla="*/ 826867 h 2571711"/>
              <a:gd name="connsiteX14" fmla="*/ 1628433 w 1941850"/>
              <a:gd name="connsiteY14" fmla="*/ 1215174 h 2571711"/>
              <a:gd name="connsiteX15" fmla="*/ 1941583 w 1941850"/>
              <a:gd name="connsiteY15" fmla="*/ 1641059 h 2571711"/>
              <a:gd name="connsiteX16" fmla="*/ 1565803 w 1941850"/>
              <a:gd name="connsiteY16" fmla="*/ 2054417 h 2571711"/>
              <a:gd name="connsiteX17" fmla="*/ 1666011 w 1941850"/>
              <a:gd name="connsiteY17" fmla="*/ 2542932 h 2571711"/>
              <a:gd name="connsiteX18" fmla="*/ 964553 w 1941850"/>
              <a:gd name="connsiteY18" fmla="*/ 2342516 h 257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850" h="2571711">
                <a:moveTo>
                  <a:pt x="964553" y="2342516"/>
                </a:moveTo>
                <a:cubicBezTo>
                  <a:pt x="753698" y="2346691"/>
                  <a:pt x="509441" y="2605563"/>
                  <a:pt x="400882" y="2567985"/>
                </a:cubicBezTo>
                <a:cubicBezTo>
                  <a:pt x="292323" y="2530407"/>
                  <a:pt x="367479" y="2229782"/>
                  <a:pt x="313200" y="2117048"/>
                </a:cubicBezTo>
                <a:cubicBezTo>
                  <a:pt x="258920" y="2004314"/>
                  <a:pt x="75205" y="1983437"/>
                  <a:pt x="75205" y="1891579"/>
                </a:cubicBezTo>
                <a:cubicBezTo>
                  <a:pt x="75205" y="1799721"/>
                  <a:pt x="325726" y="1695338"/>
                  <a:pt x="313200" y="1565902"/>
                </a:cubicBezTo>
                <a:cubicBezTo>
                  <a:pt x="300674" y="1436466"/>
                  <a:pt x="4224" y="1242313"/>
                  <a:pt x="49" y="1114965"/>
                </a:cubicBezTo>
                <a:cubicBezTo>
                  <a:pt x="-4126" y="987617"/>
                  <a:pt x="254745" y="922900"/>
                  <a:pt x="288148" y="801815"/>
                </a:cubicBezTo>
                <a:cubicBezTo>
                  <a:pt x="321551" y="680730"/>
                  <a:pt x="150362" y="478226"/>
                  <a:pt x="200466" y="388456"/>
                </a:cubicBezTo>
                <a:cubicBezTo>
                  <a:pt x="250570" y="298686"/>
                  <a:pt x="482301" y="327914"/>
                  <a:pt x="588772" y="263196"/>
                </a:cubicBezTo>
                <a:cubicBezTo>
                  <a:pt x="695243" y="198478"/>
                  <a:pt x="755786" y="6412"/>
                  <a:pt x="839293" y="149"/>
                </a:cubicBezTo>
                <a:cubicBezTo>
                  <a:pt x="922800" y="-6114"/>
                  <a:pt x="987518" y="185951"/>
                  <a:pt x="1089814" y="225617"/>
                </a:cubicBezTo>
                <a:cubicBezTo>
                  <a:pt x="1192110" y="265283"/>
                  <a:pt x="1398789" y="192214"/>
                  <a:pt x="1453068" y="238143"/>
                </a:cubicBezTo>
                <a:cubicBezTo>
                  <a:pt x="1507347" y="284072"/>
                  <a:pt x="1359123" y="403069"/>
                  <a:pt x="1415490" y="501190"/>
                </a:cubicBezTo>
                <a:cubicBezTo>
                  <a:pt x="1471857" y="599311"/>
                  <a:pt x="1755781" y="707870"/>
                  <a:pt x="1791271" y="826867"/>
                </a:cubicBezTo>
                <a:cubicBezTo>
                  <a:pt x="1826762" y="945864"/>
                  <a:pt x="1603381" y="1079476"/>
                  <a:pt x="1628433" y="1215174"/>
                </a:cubicBezTo>
                <a:cubicBezTo>
                  <a:pt x="1653485" y="1350872"/>
                  <a:pt x="1952021" y="1501185"/>
                  <a:pt x="1941583" y="1641059"/>
                </a:cubicBezTo>
                <a:cubicBezTo>
                  <a:pt x="1931145" y="1780933"/>
                  <a:pt x="1611732" y="1904105"/>
                  <a:pt x="1565803" y="2054417"/>
                </a:cubicBezTo>
                <a:cubicBezTo>
                  <a:pt x="1519874" y="2204729"/>
                  <a:pt x="1772482" y="2494916"/>
                  <a:pt x="1666011" y="2542932"/>
                </a:cubicBezTo>
                <a:cubicBezTo>
                  <a:pt x="1559540" y="2590948"/>
                  <a:pt x="1175408" y="2338341"/>
                  <a:pt x="964553" y="2342516"/>
                </a:cubicBezTo>
                <a:close/>
              </a:path>
            </a:pathLst>
          </a:custGeom>
          <a:solidFill>
            <a:schemeClr val="tx1">
              <a:lumMod val="75000"/>
              <a:lumOff val="25000"/>
              <a:alpha val="5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hân cây 2">
            <a:extLst>
              <a:ext uri="{FF2B5EF4-FFF2-40B4-BE49-F238E27FC236}">
                <a16:creationId xmlns:a16="http://schemas.microsoft.com/office/drawing/2014/main" id="{0E948E00-EB32-4DEE-A4B0-42C791D87922}"/>
              </a:ext>
            </a:extLst>
          </p:cNvPr>
          <p:cNvSpPr/>
          <p:nvPr/>
        </p:nvSpPr>
        <p:spPr>
          <a:xfrm>
            <a:off x="-15970716" y="4630446"/>
            <a:ext cx="301068" cy="1779538"/>
          </a:xfrm>
          <a:custGeom>
            <a:avLst/>
            <a:gdLst>
              <a:gd name="connsiteX0" fmla="*/ 62630 w 576197"/>
              <a:gd name="connsiteY0" fmla="*/ 2630466 h 2630466"/>
              <a:gd name="connsiteX1" fmla="*/ 187890 w 576197"/>
              <a:gd name="connsiteY1" fmla="*/ 1478071 h 2630466"/>
              <a:gd name="connsiteX2" fmla="*/ 0 w 576197"/>
              <a:gd name="connsiteY2" fmla="*/ 375781 h 2630466"/>
              <a:gd name="connsiteX3" fmla="*/ 250520 w 576197"/>
              <a:gd name="connsiteY3" fmla="*/ 1027134 h 2630466"/>
              <a:gd name="connsiteX4" fmla="*/ 275573 w 576197"/>
              <a:gd name="connsiteY4" fmla="*/ 0 h 2630466"/>
              <a:gd name="connsiteX5" fmla="*/ 363255 w 576197"/>
              <a:gd name="connsiteY5" fmla="*/ 1027134 h 2630466"/>
              <a:gd name="connsiteX6" fmla="*/ 576197 w 576197"/>
              <a:gd name="connsiteY6" fmla="*/ 526093 h 2630466"/>
              <a:gd name="connsiteX7" fmla="*/ 413359 w 576197"/>
              <a:gd name="connsiteY7" fmla="*/ 1565754 h 2630466"/>
              <a:gd name="connsiteX8" fmla="*/ 513567 w 576197"/>
              <a:gd name="connsiteY8" fmla="*/ 2630466 h 2630466"/>
              <a:gd name="connsiteX9" fmla="*/ 62630 w 576197"/>
              <a:gd name="connsiteY9" fmla="*/ 2630466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197" h="2630466">
                <a:moveTo>
                  <a:pt x="62630" y="2630466"/>
                </a:moveTo>
                <a:lnTo>
                  <a:pt x="187890" y="1478071"/>
                </a:lnTo>
                <a:lnTo>
                  <a:pt x="0" y="375781"/>
                </a:lnTo>
                <a:lnTo>
                  <a:pt x="250520" y="1027134"/>
                </a:lnTo>
                <a:lnTo>
                  <a:pt x="275573" y="0"/>
                </a:lnTo>
                <a:lnTo>
                  <a:pt x="363255" y="1027134"/>
                </a:lnTo>
                <a:lnTo>
                  <a:pt x="576197" y="526093"/>
                </a:lnTo>
                <a:lnTo>
                  <a:pt x="413359" y="1565754"/>
                </a:lnTo>
                <a:lnTo>
                  <a:pt x="513567" y="2630466"/>
                </a:lnTo>
                <a:lnTo>
                  <a:pt x="62630" y="2630466"/>
                </a:lnTo>
                <a:close/>
              </a:path>
            </a:pathLst>
          </a:custGeom>
          <a:solidFill>
            <a:srgbClr val="5C5C5C">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6" name="Thân cây 2.2">
            <a:extLst>
              <a:ext uri="{FF2B5EF4-FFF2-40B4-BE49-F238E27FC236}">
                <a16:creationId xmlns:a16="http://schemas.microsoft.com/office/drawing/2014/main" id="{3968E051-0187-4E9A-818A-EB8C409E2876}"/>
              </a:ext>
            </a:extLst>
          </p:cNvPr>
          <p:cNvSpPr/>
          <p:nvPr/>
        </p:nvSpPr>
        <p:spPr>
          <a:xfrm>
            <a:off x="-25495636" y="4079467"/>
            <a:ext cx="364881" cy="2896106"/>
          </a:xfrm>
          <a:custGeom>
            <a:avLst/>
            <a:gdLst>
              <a:gd name="connsiteX0" fmla="*/ 75156 w 538620"/>
              <a:gd name="connsiteY0" fmla="*/ 2793304 h 2793304"/>
              <a:gd name="connsiteX1" fmla="*/ 187891 w 538620"/>
              <a:gd name="connsiteY1" fmla="*/ 1490597 h 2793304"/>
              <a:gd name="connsiteX2" fmla="*/ 0 w 538620"/>
              <a:gd name="connsiteY2" fmla="*/ 475989 h 2793304"/>
              <a:gd name="connsiteX3" fmla="*/ 237995 w 538620"/>
              <a:gd name="connsiteY3" fmla="*/ 1114816 h 2793304"/>
              <a:gd name="connsiteX4" fmla="*/ 275573 w 538620"/>
              <a:gd name="connsiteY4" fmla="*/ 0 h 2793304"/>
              <a:gd name="connsiteX5" fmla="*/ 363255 w 538620"/>
              <a:gd name="connsiteY5" fmla="*/ 1039660 h 2793304"/>
              <a:gd name="connsiteX6" fmla="*/ 538620 w 538620"/>
              <a:gd name="connsiteY6" fmla="*/ 638827 h 2793304"/>
              <a:gd name="connsiteX7" fmla="*/ 400833 w 538620"/>
              <a:gd name="connsiteY7" fmla="*/ 1678488 h 2793304"/>
              <a:gd name="connsiteX8" fmla="*/ 513567 w 538620"/>
              <a:gd name="connsiteY8" fmla="*/ 2743200 h 2793304"/>
              <a:gd name="connsiteX9" fmla="*/ 75156 w 538620"/>
              <a:gd name="connsiteY9" fmla="*/ 2793304 h 279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620" h="2793304">
                <a:moveTo>
                  <a:pt x="75156" y="2793304"/>
                </a:moveTo>
                <a:lnTo>
                  <a:pt x="187891" y="1490597"/>
                </a:lnTo>
                <a:lnTo>
                  <a:pt x="0" y="475989"/>
                </a:lnTo>
                <a:lnTo>
                  <a:pt x="237995" y="1114816"/>
                </a:lnTo>
                <a:lnTo>
                  <a:pt x="275573" y="0"/>
                </a:lnTo>
                <a:lnTo>
                  <a:pt x="363255" y="1039660"/>
                </a:lnTo>
                <a:lnTo>
                  <a:pt x="538620" y="638827"/>
                </a:lnTo>
                <a:lnTo>
                  <a:pt x="400833" y="1678488"/>
                </a:lnTo>
                <a:lnTo>
                  <a:pt x="513567" y="2743200"/>
                </a:lnTo>
                <a:lnTo>
                  <a:pt x="75156" y="2793304"/>
                </a:lnTo>
                <a:close/>
              </a:path>
            </a:pathLst>
          </a:custGeom>
          <a:solidFill>
            <a:srgbClr val="5C5C5C">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7" name="Tán cây 1">
            <a:extLst>
              <a:ext uri="{FF2B5EF4-FFF2-40B4-BE49-F238E27FC236}">
                <a16:creationId xmlns:a16="http://schemas.microsoft.com/office/drawing/2014/main" id="{4F45482C-5F2E-4A63-ACAD-C548A826928B}"/>
              </a:ext>
            </a:extLst>
          </p:cNvPr>
          <p:cNvSpPr/>
          <p:nvPr/>
        </p:nvSpPr>
        <p:spPr>
          <a:xfrm>
            <a:off x="-9900550" y="3210949"/>
            <a:ext cx="1277298" cy="2437252"/>
          </a:xfrm>
          <a:custGeom>
            <a:avLst/>
            <a:gdLst>
              <a:gd name="connsiteX0" fmla="*/ 841864 w 1756373"/>
              <a:gd name="connsiteY0" fmla="*/ 2693584 h 2886029"/>
              <a:gd name="connsiteX1" fmla="*/ 303244 w 1756373"/>
              <a:gd name="connsiteY1" fmla="*/ 2768740 h 2886029"/>
              <a:gd name="connsiteX2" fmla="*/ 228088 w 1756373"/>
              <a:gd name="connsiteY2" fmla="*/ 2392959 h 2886029"/>
              <a:gd name="connsiteX3" fmla="*/ 2620 w 1756373"/>
              <a:gd name="connsiteY3" fmla="*/ 2180017 h 2886029"/>
              <a:gd name="connsiteX4" fmla="*/ 140406 w 1756373"/>
              <a:gd name="connsiteY4" fmla="*/ 1729080 h 2886029"/>
              <a:gd name="connsiteX5" fmla="*/ 2620 w 1756373"/>
              <a:gd name="connsiteY5" fmla="*/ 1403403 h 2886029"/>
              <a:gd name="connsiteX6" fmla="*/ 290718 w 1756373"/>
              <a:gd name="connsiteY6" fmla="*/ 1115304 h 2886029"/>
              <a:gd name="connsiteX7" fmla="*/ 253140 w 1756373"/>
              <a:gd name="connsiteY7" fmla="*/ 564159 h 2886029"/>
              <a:gd name="connsiteX8" fmla="*/ 628921 w 1756373"/>
              <a:gd name="connsiteY8" fmla="*/ 401321 h 2886029"/>
              <a:gd name="connsiteX9" fmla="*/ 866916 w 1756373"/>
              <a:gd name="connsiteY9" fmla="*/ 488 h 2886029"/>
              <a:gd name="connsiteX10" fmla="*/ 1192592 w 1756373"/>
              <a:gd name="connsiteY10" fmla="*/ 326165 h 2886029"/>
              <a:gd name="connsiteX11" fmla="*/ 1530795 w 1756373"/>
              <a:gd name="connsiteY11" fmla="*/ 639315 h 2886029"/>
              <a:gd name="connsiteX12" fmla="*/ 1393009 w 1756373"/>
              <a:gd name="connsiteY12" fmla="*/ 1027622 h 2886029"/>
              <a:gd name="connsiteX13" fmla="*/ 1731211 w 1756373"/>
              <a:gd name="connsiteY13" fmla="*/ 1403403 h 2886029"/>
              <a:gd name="connsiteX14" fmla="*/ 1493217 w 1756373"/>
              <a:gd name="connsiteY14" fmla="*/ 1829288 h 2886029"/>
              <a:gd name="connsiteX15" fmla="*/ 1756264 w 1756373"/>
              <a:gd name="connsiteY15" fmla="*/ 2280225 h 2886029"/>
              <a:gd name="connsiteX16" fmla="*/ 1455639 w 1756373"/>
              <a:gd name="connsiteY16" fmla="*/ 2443063 h 2886029"/>
              <a:gd name="connsiteX17" fmla="*/ 1430587 w 1756373"/>
              <a:gd name="connsiteY17" fmla="*/ 2881474 h 2886029"/>
              <a:gd name="connsiteX18" fmla="*/ 841864 w 1756373"/>
              <a:gd name="connsiteY18" fmla="*/ 2693584 h 288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56373" h="2886029">
                <a:moveTo>
                  <a:pt x="841864" y="2693584"/>
                </a:moveTo>
                <a:cubicBezTo>
                  <a:pt x="653973" y="2674795"/>
                  <a:pt x="405540" y="2818844"/>
                  <a:pt x="303244" y="2768740"/>
                </a:cubicBezTo>
                <a:cubicBezTo>
                  <a:pt x="200948" y="2718636"/>
                  <a:pt x="278192" y="2491079"/>
                  <a:pt x="228088" y="2392959"/>
                </a:cubicBezTo>
                <a:cubicBezTo>
                  <a:pt x="177984" y="2294839"/>
                  <a:pt x="17234" y="2290663"/>
                  <a:pt x="2620" y="2180017"/>
                </a:cubicBezTo>
                <a:cubicBezTo>
                  <a:pt x="-11994" y="2069370"/>
                  <a:pt x="140406" y="1858516"/>
                  <a:pt x="140406" y="1729080"/>
                </a:cubicBezTo>
                <a:cubicBezTo>
                  <a:pt x="140406" y="1599644"/>
                  <a:pt x="-22432" y="1505699"/>
                  <a:pt x="2620" y="1403403"/>
                </a:cubicBezTo>
                <a:cubicBezTo>
                  <a:pt x="27672" y="1301107"/>
                  <a:pt x="248965" y="1255178"/>
                  <a:pt x="290718" y="1115304"/>
                </a:cubicBezTo>
                <a:cubicBezTo>
                  <a:pt x="332471" y="975430"/>
                  <a:pt x="196773" y="683156"/>
                  <a:pt x="253140" y="564159"/>
                </a:cubicBezTo>
                <a:cubicBezTo>
                  <a:pt x="309507" y="445162"/>
                  <a:pt x="526625" y="495266"/>
                  <a:pt x="628921" y="401321"/>
                </a:cubicBezTo>
                <a:cubicBezTo>
                  <a:pt x="731217" y="307376"/>
                  <a:pt x="772971" y="13014"/>
                  <a:pt x="866916" y="488"/>
                </a:cubicBezTo>
                <a:cubicBezTo>
                  <a:pt x="960861" y="-12038"/>
                  <a:pt x="1081946" y="219694"/>
                  <a:pt x="1192592" y="326165"/>
                </a:cubicBezTo>
                <a:cubicBezTo>
                  <a:pt x="1303238" y="432636"/>
                  <a:pt x="1497392" y="522406"/>
                  <a:pt x="1530795" y="639315"/>
                </a:cubicBezTo>
                <a:cubicBezTo>
                  <a:pt x="1564198" y="756224"/>
                  <a:pt x="1359606" y="900274"/>
                  <a:pt x="1393009" y="1027622"/>
                </a:cubicBezTo>
                <a:cubicBezTo>
                  <a:pt x="1426412" y="1154970"/>
                  <a:pt x="1714510" y="1269792"/>
                  <a:pt x="1731211" y="1403403"/>
                </a:cubicBezTo>
                <a:cubicBezTo>
                  <a:pt x="1747912" y="1537014"/>
                  <a:pt x="1489041" y="1683151"/>
                  <a:pt x="1493217" y="1829288"/>
                </a:cubicBezTo>
                <a:cubicBezTo>
                  <a:pt x="1497393" y="1975425"/>
                  <a:pt x="1762527" y="2177929"/>
                  <a:pt x="1756264" y="2280225"/>
                </a:cubicBezTo>
                <a:cubicBezTo>
                  <a:pt x="1750001" y="2382521"/>
                  <a:pt x="1509919" y="2342855"/>
                  <a:pt x="1455639" y="2443063"/>
                </a:cubicBezTo>
                <a:cubicBezTo>
                  <a:pt x="1401360" y="2543271"/>
                  <a:pt x="1537058" y="2843896"/>
                  <a:pt x="1430587" y="2881474"/>
                </a:cubicBezTo>
                <a:cubicBezTo>
                  <a:pt x="1324116" y="2919052"/>
                  <a:pt x="1029755" y="2712373"/>
                  <a:pt x="841864" y="2693584"/>
                </a:cubicBezTo>
                <a:close/>
              </a:path>
            </a:pathLst>
          </a:custGeom>
          <a:solidFill>
            <a:srgbClr val="3A3F47">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Arrow: Chevron 47">
            <a:extLst>
              <a:ext uri="{FF2B5EF4-FFF2-40B4-BE49-F238E27FC236}">
                <a16:creationId xmlns:a16="http://schemas.microsoft.com/office/drawing/2014/main" id="{9978022D-B8AE-4EAA-96D4-F00B32DB36D4}"/>
              </a:ext>
            </a:extLst>
          </p:cNvPr>
          <p:cNvSpPr/>
          <p:nvPr/>
        </p:nvSpPr>
        <p:spPr>
          <a:xfrm flipH="1" flipV="1">
            <a:off x="-29847115" y="811979"/>
            <a:ext cx="1032457" cy="204908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49" name="Arrow: Chevron 48">
            <a:extLst>
              <a:ext uri="{FF2B5EF4-FFF2-40B4-BE49-F238E27FC236}">
                <a16:creationId xmlns:a16="http://schemas.microsoft.com/office/drawing/2014/main" id="{5C3EC05C-3604-46EA-A304-C103F22BCD62}"/>
              </a:ext>
            </a:extLst>
          </p:cNvPr>
          <p:cNvSpPr/>
          <p:nvPr/>
        </p:nvSpPr>
        <p:spPr>
          <a:xfrm flipH="1" flipV="1">
            <a:off x="-25885883" y="6263894"/>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0" name="Arrow: Chevron 49">
            <a:extLst>
              <a:ext uri="{FF2B5EF4-FFF2-40B4-BE49-F238E27FC236}">
                <a16:creationId xmlns:a16="http://schemas.microsoft.com/office/drawing/2014/main" id="{A0A2749C-7F35-4A28-879A-95548846E5C7}"/>
              </a:ext>
            </a:extLst>
          </p:cNvPr>
          <p:cNvSpPr/>
          <p:nvPr/>
        </p:nvSpPr>
        <p:spPr>
          <a:xfrm flipH="1" flipV="1">
            <a:off x="-13544819" y="2047228"/>
            <a:ext cx="780493" cy="1136850"/>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1" name="Arrow: Chevron 50">
            <a:extLst>
              <a:ext uri="{FF2B5EF4-FFF2-40B4-BE49-F238E27FC236}">
                <a16:creationId xmlns:a16="http://schemas.microsoft.com/office/drawing/2014/main" id="{8C763861-E8F5-48E7-BED8-7809FEDF51BD}"/>
              </a:ext>
            </a:extLst>
          </p:cNvPr>
          <p:cNvSpPr/>
          <p:nvPr/>
        </p:nvSpPr>
        <p:spPr>
          <a:xfrm flipH="1" flipV="1">
            <a:off x="-18701662" y="3645755"/>
            <a:ext cx="1010559"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2" name="Arrow: Chevron 51">
            <a:extLst>
              <a:ext uri="{FF2B5EF4-FFF2-40B4-BE49-F238E27FC236}">
                <a16:creationId xmlns:a16="http://schemas.microsoft.com/office/drawing/2014/main" id="{A3A78248-399F-4291-80EE-95AE52926C06}"/>
              </a:ext>
            </a:extLst>
          </p:cNvPr>
          <p:cNvSpPr/>
          <p:nvPr/>
        </p:nvSpPr>
        <p:spPr>
          <a:xfrm flipH="1" flipV="1">
            <a:off x="-21866304" y="905295"/>
            <a:ext cx="1010560" cy="1862449"/>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3" name="Arrow: Chevron 52">
            <a:extLst>
              <a:ext uri="{FF2B5EF4-FFF2-40B4-BE49-F238E27FC236}">
                <a16:creationId xmlns:a16="http://schemas.microsoft.com/office/drawing/2014/main" id="{820E6C17-43E6-429A-BC9A-4F124E0CFE30}"/>
              </a:ext>
            </a:extLst>
          </p:cNvPr>
          <p:cNvSpPr/>
          <p:nvPr/>
        </p:nvSpPr>
        <p:spPr>
          <a:xfrm flipH="1" flipV="1">
            <a:off x="-4096151" y="5369558"/>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4" name="Arrow: Chevron 53">
            <a:extLst>
              <a:ext uri="{FF2B5EF4-FFF2-40B4-BE49-F238E27FC236}">
                <a16:creationId xmlns:a16="http://schemas.microsoft.com/office/drawing/2014/main" id="{AAF7C09C-0876-4074-9CD9-36BC9FA4451C}"/>
              </a:ext>
            </a:extLst>
          </p:cNvPr>
          <p:cNvSpPr/>
          <p:nvPr/>
        </p:nvSpPr>
        <p:spPr>
          <a:xfrm flipH="1" flipV="1">
            <a:off x="-7758383" y="784749"/>
            <a:ext cx="1032456" cy="1749321"/>
          </a:xfrm>
          <a:prstGeom prst="chevron">
            <a:avLst>
              <a:gd name="adj" fmla="val 57558"/>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
        <p:nvSpPr>
          <p:cNvPr id="55" name="Arrow: Chevron 54">
            <a:extLst>
              <a:ext uri="{FF2B5EF4-FFF2-40B4-BE49-F238E27FC236}">
                <a16:creationId xmlns:a16="http://schemas.microsoft.com/office/drawing/2014/main" id="{E3DE941D-0CEF-4921-8BE2-A2200B2B405A}"/>
              </a:ext>
            </a:extLst>
          </p:cNvPr>
          <p:cNvSpPr/>
          <p:nvPr/>
        </p:nvSpPr>
        <p:spPr>
          <a:xfrm flipH="1" flipV="1">
            <a:off x="-1193906" y="3456042"/>
            <a:ext cx="780493" cy="1188212"/>
          </a:xfrm>
          <a:prstGeom prst="chevron">
            <a:avLst/>
          </a:prstGeom>
          <a:solidFill>
            <a:srgbClr val="D1D1D1">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solidFill>
            </a:endParaRPr>
          </a:p>
        </p:txBody>
      </p:sp>
    </p:spTree>
    <p:extLst>
      <p:ext uri="{BB962C8B-B14F-4D97-AF65-F5344CB8AC3E}">
        <p14:creationId xmlns:p14="http://schemas.microsoft.com/office/powerpoint/2010/main" val="422405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3828</TotalTime>
  <Words>1439</Words>
  <Application>Microsoft Office PowerPoint</Application>
  <PresentationFormat>Màn hình rộng</PresentationFormat>
  <Paragraphs>143</Paragraphs>
  <Slides>24</Slides>
  <Notes>23</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24</vt:i4>
      </vt:variant>
    </vt:vector>
  </HeadingPairs>
  <TitlesOfParts>
    <vt:vector size="37" baseType="lpstr">
      <vt:lpstr>Algerian</vt:lpstr>
      <vt:lpstr>Amasis MT Pro Medium</vt:lpstr>
      <vt:lpstr>Arial</vt:lpstr>
      <vt:lpstr>Calibri</vt:lpstr>
      <vt:lpstr>Calibri Light</vt:lpstr>
      <vt:lpstr>Segoe UI Web (West European)</vt:lpstr>
      <vt:lpstr>Söhne</vt:lpstr>
      <vt:lpstr>Stencil</vt:lpstr>
      <vt:lpstr>Tahoma</vt:lpstr>
      <vt:lpstr>Times New Roman</vt:lpstr>
      <vt:lpstr>Wide Latin</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QUOC BAO</dc:creator>
  <cp:lastModifiedBy>Lương Ngọc Thật</cp:lastModifiedBy>
  <cp:revision>313</cp:revision>
  <dcterms:created xsi:type="dcterms:W3CDTF">2021-10-02T23:45:55Z</dcterms:created>
  <dcterms:modified xsi:type="dcterms:W3CDTF">2023-10-02T08:57:26Z</dcterms:modified>
</cp:coreProperties>
</file>